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84" r:id="rId1"/>
  </p:sldMasterIdLst>
  <p:notesMasterIdLst>
    <p:notesMasterId r:id="rId14"/>
  </p:notesMasterIdLst>
  <p:sldIdLst>
    <p:sldId id="1540" r:id="rId2"/>
    <p:sldId id="854" r:id="rId3"/>
    <p:sldId id="856" r:id="rId4"/>
    <p:sldId id="857" r:id="rId5"/>
    <p:sldId id="1544" r:id="rId6"/>
    <p:sldId id="1545" r:id="rId7"/>
    <p:sldId id="858" r:id="rId8"/>
    <p:sldId id="1543" r:id="rId9"/>
    <p:sldId id="861" r:id="rId10"/>
    <p:sldId id="1541" r:id="rId11"/>
    <p:sldId id="862" r:id="rId12"/>
    <p:sldId id="1542" r:id="rId13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006600"/>
    <a:srgbClr val="FF6600"/>
    <a:srgbClr val="FF9900"/>
    <a:srgbClr val="CEDDEA"/>
    <a:srgbClr val="FFFFCC"/>
    <a:srgbClr val="99CCFF"/>
    <a:srgbClr val="CCFFCC"/>
    <a:srgbClr val="AAD5F8"/>
    <a:srgbClr val="D6E3E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2838BEF-8BB2-4498-84A7-C5851F593DF1}" styleName="Mittlere Formatvorlage 4 - Akz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35758FB7-9AC5-4552-8A53-C91805E547FA}" styleName="Designformatvorlage 1 - Akz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Keine Formatvorlage, kein Raster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Designformatvorlage 1 - Akz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69012ECD-51FC-41F1-AA8D-1B2483CD663E}" styleName="Helle Formatvorlage 2 - Akz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32" autoAdjust="0"/>
    <p:restoredTop sz="94660"/>
  </p:normalViewPr>
  <p:slideViewPr>
    <p:cSldViewPr>
      <p:cViewPr varScale="1">
        <p:scale>
          <a:sx n="85" d="100"/>
          <a:sy n="85" d="100"/>
        </p:scale>
        <p:origin x="96" y="18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 dirty="0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E8F9433-1EE1-465B-B3A5-4D13C466D280}" type="datetimeFigureOut">
              <a:rPr lang="de-DE" smtClean="0"/>
              <a:t>25.01.2018</a:t>
            </a:fld>
            <a:endParaRPr lang="de-DE" dirty="0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 dirty="0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4EC2ADC-A731-4929-A60D-78F94BA2E2FA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2727365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43000" y="695325"/>
            <a:ext cx="4570413" cy="342741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izenplatzhalter 2"/>
          <p:cNvSpPr txBox="1">
            <a:spLocks noGrp="1"/>
          </p:cNvSpPr>
          <p:nvPr>
            <p:ph type="body" sz="quarter" idx="1"/>
          </p:nvPr>
        </p:nvSpPr>
        <p:spPr>
          <a:xfrm>
            <a:off x="685830" y="4343322"/>
            <a:ext cx="5486309" cy="4037593"/>
          </a:xfrm>
        </p:spPr>
        <p:txBody>
          <a:bodyPr/>
          <a:lstStyle/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13996118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43000" y="695325"/>
            <a:ext cx="4570413" cy="342741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izenplatzhalter 2"/>
          <p:cNvSpPr txBox="1">
            <a:spLocks noGrp="1"/>
          </p:cNvSpPr>
          <p:nvPr>
            <p:ph type="body" sz="quarter" idx="1"/>
          </p:nvPr>
        </p:nvSpPr>
        <p:spPr>
          <a:xfrm>
            <a:off x="685830" y="4343322"/>
            <a:ext cx="5486309" cy="4037593"/>
          </a:xfrm>
        </p:spPr>
        <p:txBody>
          <a:bodyPr/>
          <a:lstStyle/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62262354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EC2ADC-A731-4929-A60D-78F94BA2E2FA}" type="slidenum">
              <a:rPr lang="de-DE" smtClean="0"/>
              <a:t>9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61982828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EC2ADC-A731-4929-A60D-78F94BA2E2FA}" type="slidenum">
              <a:rPr lang="de-DE" smtClean="0"/>
              <a:t>11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5951470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eck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0" name="Rechteck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Rechteck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Titel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9" name="Untertitel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de-DE" smtClean="0"/>
              <a:t>Formatvorlage des Untertitelmasters durch Klicken bearbeiten</a:t>
            </a:r>
            <a:endParaRPr kumimoji="0" lang="en-US"/>
          </a:p>
        </p:txBody>
      </p:sp>
      <p:sp>
        <p:nvSpPr>
          <p:cNvPr id="28" name="Datumsplatzhalt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F0ED4037-4834-47FD-A655-5B0ADB1F0C35}" type="datetime1">
              <a:rPr lang="de-DE" smtClean="0"/>
              <a:t>25.01.2018</a:t>
            </a:fld>
            <a:endParaRPr lang="de-DE" dirty="0"/>
          </a:p>
        </p:txBody>
      </p:sp>
      <p:sp>
        <p:nvSpPr>
          <p:cNvPr id="17" name="Fußzeilenplatzhalt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de-DE" dirty="0"/>
          </a:p>
        </p:txBody>
      </p:sp>
      <p:sp>
        <p:nvSpPr>
          <p:cNvPr id="29" name="Foliennummernplatzhalt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4C954C6-D6FB-47FA-843A-2CC41ED80223}" type="slidenum">
              <a:rPr lang="de-DE" smtClean="0"/>
              <a:t>‹Nr.›</a:t>
            </a:fld>
            <a:endParaRPr lang="de-DE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ver">
    <p:bg>
      <p:bgPr>
        <a:solidFill>
          <a:schemeClr val="accent5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35496" y="5486400"/>
            <a:ext cx="8879904" cy="1326976"/>
          </a:xfrm>
        </p:spPr>
        <p:txBody>
          <a:bodyPr/>
          <a:lstStyle>
            <a:lvl1pPr marL="0" indent="0" algn="ctr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de-DE" dirty="0" smtClean="0"/>
              <a:t>Textmasterformat bearbeiten</a:t>
            </a:r>
          </a:p>
        </p:txBody>
      </p:sp>
      <p:sp>
        <p:nvSpPr>
          <p:cNvPr id="8" name="Rechteck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0" name="Rechteck 9"/>
          <p:cNvSpPr/>
          <p:nvPr/>
        </p:nvSpPr>
        <p:spPr>
          <a:xfrm>
            <a:off x="62860" y="4618724"/>
            <a:ext cx="9018282" cy="78455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512" y="4648200"/>
            <a:ext cx="8735888" cy="685800"/>
          </a:xfrm>
        </p:spPr>
        <p:txBody>
          <a:bodyPr anchor="ctr"/>
          <a:lstStyle>
            <a:lvl1pPr algn="ctr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de-DE" dirty="0" smtClean="0"/>
              <a:t>Titelmasterformat durch Klicken bearbeiten</a:t>
            </a:r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77066853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de-DE" smtClean="0"/>
              <a:t>Textmasterformat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4F945C-A5E9-4FB4-9429-8A0083F02249}" type="datetime1">
              <a:rPr lang="de-DE" smtClean="0"/>
              <a:t>25.01.2018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954C6-D6FB-47FA-843A-2CC41ED80223}" type="slidenum">
              <a:rPr lang="de-DE" smtClean="0"/>
              <a:t>‹Nr.›</a:t>
            </a:fld>
            <a:endParaRPr lang="de-D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kaler Titel u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de-DE" smtClean="0"/>
              <a:t>Textmasterformat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DC077FAA-5006-4234-910B-2420E20F5225}" type="datetime1">
              <a:rPr lang="de-DE" smtClean="0"/>
              <a:t>25.01.2018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de-DE" dirty="0"/>
          </a:p>
        </p:txBody>
      </p:sp>
      <p:sp>
        <p:nvSpPr>
          <p:cNvPr id="7" name="Rechteck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Rechteck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Rechteck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F4C954C6-D6FB-47FA-843A-2CC41ED80223}" type="slidenum">
              <a:rPr lang="de-DE" smtClean="0"/>
              <a:t>‹Nr.›</a:t>
            </a:fld>
            <a:endParaRPr lang="de-DE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>
            <a:lvl1pPr>
              <a:defRPr>
                <a:solidFill>
                  <a:srgbClr val="0070C0"/>
                </a:solidFill>
              </a:defRPr>
            </a:lvl1pPr>
          </a:lstStyle>
          <a:p>
            <a:r>
              <a:rPr kumimoji="0" lang="de-DE" dirty="0" smtClean="0"/>
              <a:t>Titelmasterformat durch Klicken bearbeiten</a:t>
            </a:r>
            <a:endParaRPr kumimoji="0" lang="en-US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A6C47E-1DA2-4062-A20B-0CC6E06FF31E}" type="datetime1">
              <a:rPr lang="de-DE" smtClean="0"/>
              <a:t>25.01.2018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4C954C6-D6FB-47FA-843A-2CC41ED80223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8" name="Inhaltsplatzhalt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de-DE" dirty="0" smtClean="0"/>
              <a:t>Textmasterformat bearbeiten</a:t>
            </a:r>
          </a:p>
          <a:p>
            <a:pPr lvl="1" eaLnBrk="1" latinLnBrk="0" hangingPunct="1"/>
            <a:r>
              <a:rPr lang="de-DE" dirty="0" smtClean="0"/>
              <a:t>Zweite Ebene</a:t>
            </a:r>
          </a:p>
          <a:p>
            <a:pPr lvl="2" eaLnBrk="1" latinLnBrk="0" hangingPunct="1"/>
            <a:r>
              <a:rPr lang="de-DE" dirty="0" smtClean="0"/>
              <a:t>Dritte Ebene</a:t>
            </a:r>
          </a:p>
          <a:p>
            <a:pPr lvl="3" eaLnBrk="1" latinLnBrk="0" hangingPunct="1"/>
            <a:r>
              <a:rPr lang="de-DE" dirty="0" smtClean="0"/>
              <a:t>Vierte Ebene</a:t>
            </a:r>
          </a:p>
          <a:p>
            <a:pPr lvl="4" eaLnBrk="1" latinLnBrk="0" hangingPunct="1"/>
            <a:r>
              <a:rPr lang="de-DE" dirty="0" smtClean="0"/>
              <a:t>Fünfte Ebene</a:t>
            </a:r>
            <a:endParaRPr kumimoji="0"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Kapitel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de-DE" smtClean="0"/>
              <a:t>Textmasterformat bearbeiten</a:t>
            </a:r>
          </a:p>
        </p:txBody>
      </p:sp>
      <p:sp>
        <p:nvSpPr>
          <p:cNvPr id="7" name="Rechteck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Rechteck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Rechteck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12" name="Datumsplatzhalt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D57CFA-EA09-48B2-BFBD-DAD96C4664C2}" type="datetime1">
              <a:rPr lang="de-DE" smtClean="0"/>
              <a:t>25.01.2018</a:t>
            </a:fld>
            <a:endParaRPr lang="de-DE" dirty="0"/>
          </a:p>
        </p:txBody>
      </p:sp>
      <p:sp>
        <p:nvSpPr>
          <p:cNvPr id="13" name="Foliennummernplatzhalt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F4C954C6-D6FB-47FA-843A-2CC41ED80223}" type="slidenum">
              <a:rPr lang="de-DE" smtClean="0"/>
              <a:t>‹Nr.›</a:t>
            </a:fld>
            <a:endParaRPr lang="de-DE" dirty="0"/>
          </a:p>
        </p:txBody>
      </p:sp>
      <p:sp>
        <p:nvSpPr>
          <p:cNvPr id="14" name="Fußzeilenplatzhalt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de-DE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9" name="Inhaltsplatzhalt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de-DE" smtClean="0"/>
              <a:t>Textmasterformat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11" name="Inhaltsplatzhalt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de-DE" smtClean="0"/>
              <a:t>Textmasterformat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8154AEB8-0A6D-4F7F-A0D2-668FB0F28F26}" type="datetime1">
              <a:rPr lang="de-DE" smtClean="0"/>
              <a:t>25.01.2018</a:t>
            </a:fld>
            <a:endParaRPr lang="de-DE" dirty="0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F4C954C6-D6FB-47FA-843A-2CC41ED80223}" type="slidenum">
              <a:rPr lang="de-DE" smtClean="0"/>
              <a:t>‹Nr.›</a:t>
            </a:fld>
            <a:endParaRPr lang="de-DE" dirty="0"/>
          </a:p>
        </p:txBody>
      </p:sp>
      <p:sp>
        <p:nvSpPr>
          <p:cNvPr id="12" name="Fußzeilenplatzhalt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de-D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11" name="Inhaltsplatzhalt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de-DE" smtClean="0"/>
              <a:t>Textmasterformat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13" name="Inhaltsplatzhalt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de-DE" smtClean="0"/>
              <a:t>Textmasterformat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10" name="Datumsplatzhalt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A820B6C1-D952-4482-9021-330DE48640CF}" type="datetime1">
              <a:rPr lang="de-DE" smtClean="0"/>
              <a:t>25.01.2018</a:t>
            </a:fld>
            <a:endParaRPr lang="de-DE" dirty="0"/>
          </a:p>
        </p:txBody>
      </p:sp>
      <p:sp>
        <p:nvSpPr>
          <p:cNvPr id="12" name="Foliennummernplatzhalt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F4C954C6-D6FB-47FA-843A-2CC41ED80223}" type="slidenum">
              <a:rPr lang="de-DE" smtClean="0"/>
              <a:t>‹Nr.›</a:t>
            </a:fld>
            <a:endParaRPr lang="de-DE" dirty="0"/>
          </a:p>
        </p:txBody>
      </p:sp>
      <p:sp>
        <p:nvSpPr>
          <p:cNvPr id="14" name="Fußzeilenplatzhalt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de-DE" dirty="0"/>
          </a:p>
        </p:txBody>
      </p:sp>
      <p:sp>
        <p:nvSpPr>
          <p:cNvPr id="16" name="Textplatzhalt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de-DE" smtClean="0"/>
              <a:t>Textmasterformat bearbeiten</a:t>
            </a:r>
          </a:p>
        </p:txBody>
      </p:sp>
      <p:sp>
        <p:nvSpPr>
          <p:cNvPr id="15" name="Textplatzhalt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de-DE" smtClean="0"/>
              <a:t>Textmasterformat bearbeiten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312AA7-FF11-43CB-B187-F4250C3F13F8}" type="datetime1">
              <a:rPr lang="de-DE" smtClean="0"/>
              <a:t>25.01.2018</a:t>
            </a:fld>
            <a:endParaRPr lang="de-DE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4C954C6-D6FB-47FA-843A-2CC41ED80223}" type="slidenum">
              <a:rPr lang="de-DE" smtClean="0"/>
              <a:t>‹Nr.›</a:t>
            </a:fld>
            <a:endParaRPr lang="de-D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5221A5-35FB-4550-A00C-019B2BE47006}" type="datetime1">
              <a:rPr lang="de-DE" smtClean="0"/>
              <a:t>25.01.2018</a:t>
            </a:fld>
            <a:endParaRPr lang="de-DE" dirty="0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4C954C6-D6FB-47FA-843A-2CC41ED80223}" type="slidenum">
              <a:rPr lang="de-DE" smtClean="0"/>
              <a:t>‹Nr.›</a:t>
            </a:fld>
            <a:endParaRPr lang="de-DE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009E19-A4FC-49EF-9B15-9934BE8C3666}" type="datetime1">
              <a:rPr lang="de-DE" smtClean="0"/>
              <a:t>25.01.2018</a:t>
            </a:fld>
            <a:endParaRPr lang="de-DE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4C954C6-D6FB-47FA-843A-2CC41ED80223}" type="slidenum">
              <a:rPr lang="de-DE" smtClean="0"/>
              <a:t>‹Nr.›</a:t>
            </a:fld>
            <a:endParaRPr lang="de-DE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de-DE" smtClean="0"/>
              <a:t>Textmasterformat bearbeiten</a:t>
            </a:r>
          </a:p>
        </p:txBody>
      </p:sp>
      <p:sp>
        <p:nvSpPr>
          <p:cNvPr id="9" name="Inhaltsplatzhalt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de-DE" smtClean="0"/>
              <a:t>Textmasterformat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ild mit Überschrift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de-DE" smtClean="0"/>
              <a:t>Textmasterformat bearbeiten</a:t>
            </a:r>
          </a:p>
        </p:txBody>
      </p:sp>
      <p:sp>
        <p:nvSpPr>
          <p:cNvPr id="8" name="Rechteck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Rechteck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0" name="Rechteck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11" name="Rechteck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Datumsplatzhalt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AD6F28AA-284C-4CB8-8793-DE23A36A4662}" type="datetime1">
              <a:rPr lang="de-DE" smtClean="0"/>
              <a:t>25.01.2018</a:t>
            </a:fld>
            <a:endParaRPr lang="de-DE" dirty="0"/>
          </a:p>
        </p:txBody>
      </p:sp>
      <p:sp>
        <p:nvSpPr>
          <p:cNvPr id="13" name="Foliennummernplatzhalt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F4C954C6-D6FB-47FA-843A-2CC41ED80223}" type="slidenum">
              <a:rPr lang="de-DE" smtClean="0"/>
              <a:t>‹Nr.›</a:t>
            </a:fld>
            <a:endParaRPr lang="de-DE" dirty="0"/>
          </a:p>
        </p:txBody>
      </p:sp>
      <p:sp>
        <p:nvSpPr>
          <p:cNvPr id="14" name="Fußzeilenplatzhalt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de-DE" dirty="0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de-DE" dirty="0" smtClean="0"/>
              <a:t>Bild durch Klicken auf Symbol hinzufügen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elplatzhalt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de-DE" dirty="0" smtClean="0"/>
              <a:t>Titelmasterformat durch Klicken bearbeiten</a:t>
            </a:r>
            <a:endParaRPr kumimoji="0" lang="en-US" dirty="0"/>
          </a:p>
        </p:txBody>
      </p:sp>
      <p:sp>
        <p:nvSpPr>
          <p:cNvPr id="13" name="Textplatzhalt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de-DE" dirty="0" smtClean="0"/>
              <a:t>Textmasterformat bearbeiten</a:t>
            </a:r>
          </a:p>
          <a:p>
            <a:pPr lvl="1" eaLnBrk="1" latinLnBrk="0" hangingPunct="1"/>
            <a:r>
              <a:rPr kumimoji="0" lang="de-DE" dirty="0" smtClean="0"/>
              <a:t>Zweite Ebene</a:t>
            </a:r>
          </a:p>
          <a:p>
            <a:pPr lvl="2" eaLnBrk="1" latinLnBrk="0" hangingPunct="1"/>
            <a:r>
              <a:rPr kumimoji="0" lang="de-DE" dirty="0" smtClean="0"/>
              <a:t>Dritte Ebene</a:t>
            </a:r>
          </a:p>
          <a:p>
            <a:pPr lvl="3" eaLnBrk="1" latinLnBrk="0" hangingPunct="1"/>
            <a:r>
              <a:rPr kumimoji="0" lang="de-DE" dirty="0" smtClean="0"/>
              <a:t>Vierte Ebene</a:t>
            </a:r>
          </a:p>
          <a:p>
            <a:pPr lvl="4" eaLnBrk="1" latinLnBrk="0" hangingPunct="1"/>
            <a:r>
              <a:rPr kumimoji="0" lang="de-DE" dirty="0" smtClean="0"/>
              <a:t>Fünfte Ebene</a:t>
            </a:r>
            <a:endParaRPr kumimoji="0" lang="en-US" dirty="0"/>
          </a:p>
        </p:txBody>
      </p:sp>
      <p:sp>
        <p:nvSpPr>
          <p:cNvPr id="14" name="Datumsplatzhalt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5B895BC8-1ADE-412C-BDDC-10500FAD0926}" type="datetime1">
              <a:rPr lang="de-DE" smtClean="0"/>
              <a:t>25.01.2018</a:t>
            </a:fld>
            <a:endParaRPr lang="de-DE" dirty="0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de-DE" dirty="0"/>
          </a:p>
        </p:txBody>
      </p:sp>
      <p:sp>
        <p:nvSpPr>
          <p:cNvPr id="7" name="Rechteck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Rechteck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Rechteck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Foliennummernplatzhalt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F4C954C6-D6FB-47FA-843A-2CC41ED80223}" type="slidenum">
              <a:rPr lang="de-DE" smtClean="0"/>
              <a:t>‹Nr.›</a:t>
            </a:fld>
            <a:endParaRPr lang="de-DE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6" r:id="rId10"/>
    <p:sldLayoutId id="2147483694" r:id="rId11"/>
    <p:sldLayoutId id="2147483695" r:id="rId12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rgbClr val="0070C0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1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1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10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0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dirty="0" smtClean="0"/>
              <a:t>Aufgabe 1 - Pflichtteil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>
              <a:spcAft>
                <a:spcPts val="0"/>
              </a:spcAft>
              <a:buNone/>
            </a:pPr>
            <a:r>
              <a:rPr lang="de-DE" sz="2400" dirty="0" smtClean="0">
                <a:solidFill>
                  <a:srgbClr val="000000"/>
                </a:solidFill>
                <a:ea typeface="Verdana" pitchFamily="34" charset="0"/>
                <a:cs typeface="Verdana" pitchFamily="34" charset="0"/>
              </a:rPr>
              <a:t>Die erste Aufgabe im Pflichtteil beschäftigt sich fast immer mit dem Bilden von Ableitungen. </a:t>
            </a:r>
          </a:p>
          <a:p>
            <a:pPr marL="0" indent="0">
              <a:spcAft>
                <a:spcPts val="0"/>
              </a:spcAft>
              <a:buNone/>
            </a:pPr>
            <a:r>
              <a:rPr lang="de-DE" sz="2400" dirty="0" smtClean="0">
                <a:solidFill>
                  <a:srgbClr val="000000"/>
                </a:solidFill>
                <a:ea typeface="Verdana" pitchFamily="34" charset="0"/>
                <a:cs typeface="Verdana" pitchFamily="34" charset="0"/>
              </a:rPr>
              <a:t>Dazu muss man die entsprechenden Ableitungsregeln beherrschen, nämlich:</a:t>
            </a:r>
          </a:p>
          <a:p>
            <a:pPr>
              <a:spcAft>
                <a:spcPts val="0"/>
              </a:spcAft>
              <a:buSzPct val="100000"/>
              <a:buFont typeface="Arial" panose="020B0604020202020204" pitchFamily="34" charset="0"/>
              <a:buChar char="•"/>
            </a:pPr>
            <a:r>
              <a:rPr lang="de-DE" sz="2400" dirty="0" smtClean="0">
                <a:solidFill>
                  <a:srgbClr val="000000"/>
                </a:solidFill>
                <a:ea typeface="Verdana" pitchFamily="34" charset="0"/>
                <a:cs typeface="Verdana" pitchFamily="34" charset="0"/>
              </a:rPr>
              <a:t>die Ableitung elementarer Funktionen</a:t>
            </a:r>
          </a:p>
          <a:p>
            <a:pPr>
              <a:spcAft>
                <a:spcPts val="0"/>
              </a:spcAft>
              <a:buSzPct val="100000"/>
              <a:buFont typeface="Arial" panose="020B0604020202020204" pitchFamily="34" charset="0"/>
              <a:buChar char="•"/>
            </a:pPr>
            <a:r>
              <a:rPr lang="de-DE" sz="2400" dirty="0" smtClean="0">
                <a:solidFill>
                  <a:srgbClr val="000000"/>
                </a:solidFill>
                <a:ea typeface="Verdana" pitchFamily="34" charset="0"/>
                <a:cs typeface="Verdana" pitchFamily="34" charset="0"/>
              </a:rPr>
              <a:t>die Produktregel</a:t>
            </a:r>
          </a:p>
          <a:p>
            <a:pPr>
              <a:spcAft>
                <a:spcPts val="0"/>
              </a:spcAft>
              <a:buSzPct val="100000"/>
              <a:buFont typeface="Arial" panose="020B0604020202020204" pitchFamily="34" charset="0"/>
              <a:buChar char="•"/>
            </a:pPr>
            <a:r>
              <a:rPr lang="de-DE" sz="2400" dirty="0" smtClean="0">
                <a:solidFill>
                  <a:srgbClr val="000000"/>
                </a:solidFill>
                <a:ea typeface="Verdana" pitchFamily="34" charset="0"/>
                <a:cs typeface="Verdana" pitchFamily="34" charset="0"/>
              </a:rPr>
              <a:t>die Kettenregel</a:t>
            </a:r>
          </a:p>
          <a:p>
            <a:pPr marL="0" indent="0">
              <a:spcAft>
                <a:spcPts val="0"/>
              </a:spcAft>
              <a:buNone/>
            </a:pPr>
            <a:endParaRPr lang="de-DE" sz="2400" dirty="0">
              <a:solidFill>
                <a:srgbClr val="000000"/>
              </a:solidFill>
              <a:ea typeface="Verdana" pitchFamily="34" charset="0"/>
              <a:cs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148816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Aufgaben – Pflichtteile</a:t>
            </a:r>
            <a:endParaRPr lang="de-DE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Inhaltsplatzhalter 2"/>
              <p:cNvSpPr>
                <a:spLocks noGrp="1"/>
              </p:cNvSpPr>
              <p:nvPr>
                <p:ph sz="quarter" idx="1"/>
              </p:nvPr>
            </p:nvSpPr>
            <p:spPr/>
            <p:txBody>
              <a:bodyPr>
                <a:noAutofit/>
              </a:bodyPr>
              <a:lstStyle/>
              <a:p>
                <a:pPr marL="0" indent="0" hangingPunct="0">
                  <a:buNone/>
                  <a:defRPr sz="2000"/>
                </a:pPr>
                <a:r>
                  <a:rPr lang="de-DE" sz="2200" b="1" dirty="0" smtClean="0">
                    <a:solidFill>
                      <a:srgbClr val="0000FF"/>
                    </a:solidFill>
                    <a:ea typeface="F50" pitchFamily="34"/>
                    <a:cs typeface="F50" pitchFamily="34"/>
                  </a:rPr>
                  <a:t>Aufgabe </a:t>
                </a:r>
                <a:r>
                  <a:rPr lang="de-DE" sz="2200" b="1" dirty="0">
                    <a:solidFill>
                      <a:srgbClr val="0000FF"/>
                    </a:solidFill>
                    <a:ea typeface="F50" pitchFamily="34"/>
                    <a:cs typeface="F50" pitchFamily="34"/>
                  </a:rPr>
                  <a:t>1 (Pflichtteil 2010</a:t>
                </a:r>
                <a:r>
                  <a:rPr lang="de-DE" sz="2200" b="1" dirty="0" smtClean="0">
                    <a:solidFill>
                      <a:srgbClr val="0000FF"/>
                    </a:solidFill>
                    <a:ea typeface="F50" pitchFamily="34"/>
                    <a:cs typeface="F50" pitchFamily="34"/>
                  </a:rPr>
                  <a:t>):</a:t>
                </a:r>
                <a:endParaRPr lang="de-DE" sz="2200" dirty="0">
                  <a:ea typeface="F50" pitchFamily="34"/>
                  <a:cs typeface="F50" pitchFamily="34"/>
                </a:endParaRPr>
              </a:p>
              <a:p>
                <a:pPr marL="0" lvl="0" indent="0">
                  <a:spcBef>
                    <a:spcPts val="0"/>
                  </a:spcBef>
                  <a:buNone/>
                </a:pPr>
                <a:r>
                  <a:rPr lang="de-DE" sz="2200" dirty="0">
                    <a:solidFill>
                      <a:srgbClr val="000000"/>
                    </a:solidFill>
                  </a:rPr>
                  <a:t>Bilden Sie die erste Ableitung der Funktion </a:t>
                </a:r>
                <a14:m>
                  <m:oMath xmlns:m="http://schemas.openxmlformats.org/officeDocument/2006/math">
                    <m:r>
                      <a:rPr lang="de-DE" sz="2200" i="1" dirty="0">
                        <a:solidFill>
                          <a:srgbClr val="000000"/>
                        </a:solidFill>
                        <a:latin typeface="Cambria Math"/>
                      </a:rPr>
                      <m:t>𝑓</m:t>
                    </m:r>
                  </m:oMath>
                </a14:m>
                <a:r>
                  <a:rPr lang="de-DE" sz="2200" dirty="0">
                    <a:solidFill>
                      <a:srgbClr val="000000"/>
                    </a:solidFill>
                  </a:rPr>
                  <a:t> mit </a:t>
                </a:r>
                <a14:m>
                  <m:oMath xmlns:m="http://schemas.openxmlformats.org/officeDocument/2006/math">
                    <m:r>
                      <a:rPr lang="de-DE" sz="2200" i="1" dirty="0">
                        <a:solidFill>
                          <a:srgbClr val="000000"/>
                        </a:solidFill>
                        <a:latin typeface="Cambria Math"/>
                      </a:rPr>
                      <m:t>𝑓</m:t>
                    </m:r>
                    <m:r>
                      <a:rPr lang="de-DE" sz="2200" i="1" dirty="0">
                        <a:solidFill>
                          <a:srgbClr val="000000"/>
                        </a:solidFill>
                        <a:latin typeface="Cambria Math"/>
                      </a:rPr>
                      <m:t>(</m:t>
                    </m:r>
                    <m:r>
                      <a:rPr lang="de-DE" sz="2200" i="1" dirty="0">
                        <a:solidFill>
                          <a:srgbClr val="000000"/>
                        </a:solidFill>
                        <a:latin typeface="Cambria Math"/>
                      </a:rPr>
                      <m:t>𝑥</m:t>
                    </m:r>
                    <m:r>
                      <a:rPr lang="de-DE" sz="2200" i="1" dirty="0">
                        <a:solidFill>
                          <a:srgbClr val="000000"/>
                        </a:solidFill>
                        <a:latin typeface="Cambria Math"/>
                      </a:rPr>
                      <m:t>)=</m:t>
                    </m:r>
                    <m:d>
                      <m:dPr>
                        <m:ctrlPr>
                          <a:rPr lang="de-DE" sz="2200" i="1" dirty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de-DE" sz="2200" i="1" dirty="0">
                            <a:solidFill>
                              <a:srgbClr val="000000"/>
                            </a:solidFill>
                            <a:latin typeface="Cambria Math"/>
                          </a:rPr>
                          <m:t>2−3</m:t>
                        </m:r>
                        <m:r>
                          <a:rPr lang="de-DE" sz="2200" i="1" dirty="0">
                            <a:solidFill>
                              <a:srgbClr val="000000"/>
                            </a:solidFill>
                            <a:latin typeface="Cambria Math"/>
                          </a:rPr>
                          <m:t>𝑥</m:t>
                        </m:r>
                      </m:e>
                    </m:d>
                    <m:sSup>
                      <m:sSupPr>
                        <m:ctrlPr>
                          <a:rPr lang="de-DE" sz="2200" i="1" dirty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de-DE" sz="2200" i="1" dirty="0">
                            <a:solidFill>
                              <a:srgbClr val="000000"/>
                            </a:solidFill>
                            <a:latin typeface="Cambria Math"/>
                          </a:rPr>
                          <m:t>𝑒</m:t>
                        </m:r>
                      </m:e>
                      <m:sup>
                        <m:r>
                          <a:rPr lang="de-DE" sz="2200" i="1" dirty="0">
                            <a:solidFill>
                              <a:srgbClr val="000000"/>
                            </a:solidFill>
                            <a:latin typeface="Cambria Math"/>
                          </a:rPr>
                          <m:t>−</m:t>
                        </m:r>
                        <m:r>
                          <a:rPr lang="de-DE" sz="2200" i="1" dirty="0">
                            <a:solidFill>
                              <a:srgbClr val="000000"/>
                            </a:solidFill>
                            <a:latin typeface="Cambria Math"/>
                          </a:rPr>
                          <m:t>𝑥</m:t>
                        </m:r>
                      </m:sup>
                    </m:sSup>
                  </m:oMath>
                </a14:m>
                <a:r>
                  <a:rPr lang="de-DE" sz="2200" dirty="0">
                    <a:solidFill>
                      <a:srgbClr val="000000"/>
                    </a:solidFill>
                  </a:rPr>
                  <a:t> und vereinfachen Sie so weit wie möglich. </a:t>
                </a:r>
                <a:endParaRPr lang="de-DE" sz="2200" dirty="0" smtClean="0">
                  <a:solidFill>
                    <a:srgbClr val="000000"/>
                  </a:solidFill>
                </a:endParaRPr>
              </a:p>
              <a:p>
                <a:pPr marL="0" lvl="0" indent="0">
                  <a:spcBef>
                    <a:spcPts val="0"/>
                  </a:spcBef>
                  <a:buNone/>
                </a:pPr>
                <a:r>
                  <a:rPr lang="de-DE" sz="2200" dirty="0" smtClean="0">
                    <a:ea typeface="F50" pitchFamily="34"/>
                    <a:cs typeface="F50" pitchFamily="34"/>
                  </a:rPr>
                  <a:t>							              (</a:t>
                </a:r>
                <a:r>
                  <a:rPr lang="de-DE" sz="2200" dirty="0">
                    <a:ea typeface="F50" pitchFamily="34"/>
                    <a:cs typeface="F50" pitchFamily="34"/>
                  </a:rPr>
                  <a:t>2 VP)</a:t>
                </a:r>
                <a:endParaRPr lang="de-DE" sz="2200" dirty="0" smtClean="0">
                  <a:solidFill>
                    <a:srgbClr val="000000"/>
                  </a:solidFill>
                </a:endParaRPr>
              </a:p>
              <a:p>
                <a:pPr marL="0" indent="0" hangingPunct="0">
                  <a:buNone/>
                  <a:defRPr sz="2000"/>
                </a:pPr>
                <a:r>
                  <a:rPr lang="de-DE" sz="2200" b="1" dirty="0">
                    <a:solidFill>
                      <a:srgbClr val="0000FF"/>
                    </a:solidFill>
                    <a:ea typeface="F50" pitchFamily="34"/>
                    <a:cs typeface="F50" pitchFamily="34"/>
                  </a:rPr>
                  <a:t>Aufgabe 1 (Pflichtteil </a:t>
                </a:r>
                <a:r>
                  <a:rPr lang="de-DE" sz="2200" b="1" dirty="0" smtClean="0">
                    <a:solidFill>
                      <a:srgbClr val="0000FF"/>
                    </a:solidFill>
                    <a:ea typeface="F50" pitchFamily="34"/>
                    <a:cs typeface="F50" pitchFamily="34"/>
                  </a:rPr>
                  <a:t>2017):</a:t>
                </a:r>
              </a:p>
              <a:p>
                <a:pPr marL="0" indent="0" hangingPunct="0">
                  <a:buNone/>
                  <a:defRPr sz="2000"/>
                </a:pPr>
                <a:r>
                  <a:rPr lang="de-DE" sz="2200" dirty="0" smtClean="0">
                    <a:solidFill>
                      <a:srgbClr val="000000"/>
                    </a:solidFill>
                  </a:rPr>
                  <a:t>Bilden </a:t>
                </a:r>
                <a:r>
                  <a:rPr lang="de-DE" sz="2200" dirty="0">
                    <a:solidFill>
                      <a:srgbClr val="000000"/>
                    </a:solidFill>
                  </a:rPr>
                  <a:t>Sie die </a:t>
                </a:r>
                <a:r>
                  <a:rPr lang="de-DE" sz="2200" dirty="0" smtClean="0">
                    <a:solidFill>
                      <a:srgbClr val="000000"/>
                    </a:solidFill>
                  </a:rPr>
                  <a:t>Ableitung </a:t>
                </a:r>
                <a:r>
                  <a:rPr lang="de-DE" sz="2200" dirty="0">
                    <a:solidFill>
                      <a:srgbClr val="000000"/>
                    </a:solidFill>
                  </a:rPr>
                  <a:t>der Funktion </a:t>
                </a:r>
                <a14:m>
                  <m:oMath xmlns:m="http://schemas.openxmlformats.org/officeDocument/2006/math">
                    <m:r>
                      <a:rPr lang="de-DE" sz="2200" i="1" dirty="0">
                        <a:solidFill>
                          <a:srgbClr val="000000"/>
                        </a:solidFill>
                        <a:latin typeface="Cambria Math"/>
                      </a:rPr>
                      <m:t>𝑓</m:t>
                    </m:r>
                  </m:oMath>
                </a14:m>
                <a:r>
                  <a:rPr lang="de-DE" sz="2200" dirty="0">
                    <a:solidFill>
                      <a:srgbClr val="000000"/>
                    </a:solidFill>
                  </a:rPr>
                  <a:t> mit </a:t>
                </a:r>
                <a14:m>
                  <m:oMath xmlns:m="http://schemas.openxmlformats.org/officeDocument/2006/math">
                    <m:r>
                      <a:rPr lang="de-DE" sz="2200" i="1" dirty="0">
                        <a:solidFill>
                          <a:srgbClr val="000000"/>
                        </a:solidFill>
                        <a:latin typeface="Cambria Math"/>
                      </a:rPr>
                      <m:t>𝑓</m:t>
                    </m:r>
                    <m:d>
                      <m:dPr>
                        <m:ctrlPr>
                          <a:rPr lang="de-DE" sz="2200" i="1" dirty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de-DE" sz="2200" i="1" dirty="0">
                            <a:solidFill>
                              <a:srgbClr val="000000"/>
                            </a:solidFill>
                            <a:latin typeface="Cambria Math"/>
                          </a:rPr>
                          <m:t>𝑥</m:t>
                        </m:r>
                      </m:e>
                    </m:d>
                    <m:r>
                      <a:rPr lang="de-DE" sz="2200" i="1" dirty="0">
                        <a:solidFill>
                          <a:srgbClr val="000000"/>
                        </a:solidFill>
                        <a:latin typeface="Cambria Math"/>
                      </a:rPr>
                      <m:t>=</m:t>
                    </m:r>
                    <m:sSup>
                      <m:sSupPr>
                        <m:ctrlPr>
                          <a:rPr lang="de-DE" sz="2200" b="0" i="1" dirty="0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de-DE" sz="2200" b="0" i="1" dirty="0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de-DE" sz="2200" b="0" i="1" dirty="0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de-DE" sz="2200" b="0" i="1" dirty="0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⋅</m:t>
                    </m:r>
                    <m:sSup>
                      <m:sSupPr>
                        <m:ctrlPr>
                          <a:rPr lang="de-DE" sz="2200" i="1" dirty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de-DE" sz="2200" i="1" dirty="0">
                            <a:solidFill>
                              <a:srgbClr val="000000"/>
                            </a:solidFill>
                            <a:latin typeface="Cambria Math"/>
                          </a:rPr>
                          <m:t>𝑒</m:t>
                        </m:r>
                      </m:e>
                      <m:sup>
                        <m:r>
                          <a:rPr lang="de-DE" sz="2200" i="1" dirty="0">
                            <a:solidFill>
                              <a:srgbClr val="000000"/>
                            </a:solidFill>
                            <a:latin typeface="Cambria Math"/>
                          </a:rPr>
                          <m:t>𝑥</m:t>
                        </m:r>
                        <m:r>
                          <a:rPr lang="de-DE" sz="2200" b="0" i="1" dirty="0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+1</m:t>
                        </m:r>
                      </m:sup>
                    </m:sSup>
                  </m:oMath>
                </a14:m>
                <a:r>
                  <a:rPr lang="de-DE" sz="2200" dirty="0" smtClean="0">
                    <a:solidFill>
                      <a:srgbClr val="000000"/>
                    </a:solidFill>
                  </a:rPr>
                  <a:t>. </a:t>
                </a:r>
              </a:p>
              <a:p>
                <a:pPr marL="0" indent="0" hangingPunct="0">
                  <a:buNone/>
                  <a:defRPr sz="2000"/>
                </a:pPr>
                <a:r>
                  <a:rPr lang="de-DE" sz="2200" dirty="0" smtClean="0">
                    <a:ea typeface="F50" pitchFamily="34"/>
                    <a:cs typeface="F50" pitchFamily="34"/>
                  </a:rPr>
                  <a:t>							              (</a:t>
                </a:r>
                <a:r>
                  <a:rPr lang="de-DE" sz="2200" dirty="0">
                    <a:ea typeface="F50" pitchFamily="34"/>
                    <a:cs typeface="F50" pitchFamily="34"/>
                  </a:rPr>
                  <a:t>1 VP)</a:t>
                </a:r>
              </a:p>
              <a:p>
                <a:pPr marL="0" indent="0" hangingPunct="0">
                  <a:buNone/>
                  <a:defRPr sz="2000"/>
                </a:pPr>
                <a:endParaRPr lang="de-DE" sz="2200" dirty="0">
                  <a:solidFill>
                    <a:srgbClr val="000000"/>
                  </a:solidFill>
                </a:endParaRPr>
              </a:p>
            </p:txBody>
          </p:sp>
        </mc:Choice>
        <mc:Fallback xmlns="">
          <p:sp>
            <p:nvSpPr>
              <p:cNvPr id="3" name="Inhaltsplatzhalt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blipFill>
                <a:blip r:embed="rId2"/>
                <a:stretch>
                  <a:fillRect l="-972" t="-950" r="-898"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8675822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dirty="0" smtClean="0"/>
              <a:t>Lösungen</a:t>
            </a:r>
            <a:endParaRPr lang="de-DE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Inhaltsplatzhalter 3"/>
              <p:cNvSpPr>
                <a:spLocks noGrp="1"/>
              </p:cNvSpPr>
              <p:nvPr>
                <p:ph sz="quarter" idx="1"/>
              </p:nvPr>
            </p:nvSpPr>
            <p:spPr/>
            <p:txBody>
              <a:bodyPr>
                <a:noAutofit/>
              </a:bodyPr>
              <a:lstStyle/>
              <a:p>
                <a:pPr marL="0" indent="0" hangingPunct="0">
                  <a:buNone/>
                  <a:defRPr sz="2000"/>
                </a:pPr>
                <a:r>
                  <a:rPr lang="de-DE" sz="2400" b="1" dirty="0" smtClean="0">
                    <a:solidFill>
                      <a:srgbClr val="0000FF"/>
                    </a:solidFill>
                    <a:ea typeface="F50" pitchFamily="34"/>
                    <a:cs typeface="F50" pitchFamily="34"/>
                  </a:rPr>
                  <a:t>Aufgabe </a:t>
                </a:r>
                <a:r>
                  <a:rPr lang="de-DE" sz="2400" b="1" dirty="0">
                    <a:solidFill>
                      <a:srgbClr val="0000FF"/>
                    </a:solidFill>
                    <a:ea typeface="F50" pitchFamily="34"/>
                    <a:cs typeface="F50" pitchFamily="34"/>
                  </a:rPr>
                  <a:t>1 (Pflichtteil 2006</a:t>
                </a:r>
                <a:r>
                  <a:rPr lang="de-DE" sz="2400" b="1" dirty="0" smtClean="0">
                    <a:solidFill>
                      <a:srgbClr val="0000FF"/>
                    </a:solidFill>
                    <a:ea typeface="F50" pitchFamily="34"/>
                    <a:cs typeface="F50" pitchFamily="34"/>
                  </a:rPr>
                  <a:t>):</a:t>
                </a:r>
              </a:p>
              <a:p>
                <a:pPr marL="0" indent="0" hangingPunct="0">
                  <a:buNone/>
                  <a:defRPr sz="2000"/>
                </a:pPr>
                <a14:m>
                  <m:oMath xmlns:m="http://schemas.openxmlformats.org/officeDocument/2006/math">
                    <m:r>
                      <a:rPr lang="de-DE" sz="2200" i="1">
                        <a:latin typeface="Cambria Math"/>
                      </a:rPr>
                      <m:t>𝑓</m:t>
                    </m:r>
                    <m:d>
                      <m:dPr>
                        <m:ctrlPr>
                          <a:rPr lang="de-DE" sz="22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de-DE" sz="2200" i="1">
                            <a:latin typeface="Cambria Math"/>
                          </a:rPr>
                          <m:t>𝑥</m:t>
                        </m:r>
                      </m:e>
                    </m:d>
                    <m:r>
                      <a:rPr lang="de-DE" sz="220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de-DE" sz="22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de-DE" sz="2200" i="1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de-DE" sz="2200" i="1">
                            <a:latin typeface="Cambria Math"/>
                          </a:rPr>
                          <m:t>8</m:t>
                        </m:r>
                      </m:den>
                    </m:f>
                    <m:func>
                      <m:funcPr>
                        <m:ctrlPr>
                          <a:rPr lang="de-DE" sz="2200" i="1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de-DE" sz="2200">
                            <a:latin typeface="Cambria Math"/>
                          </a:rPr>
                          <m:t>sin</m:t>
                        </m:r>
                      </m:fName>
                      <m:e>
                        <m:d>
                          <m:dPr>
                            <m:ctrlPr>
                              <a:rPr lang="de-DE" sz="22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de-DE" sz="2200" i="1">
                                <a:latin typeface="Cambria Math"/>
                              </a:rPr>
                              <m:t>4</m:t>
                            </m:r>
                            <m:sSup>
                              <m:sSupPr>
                                <m:ctrlPr>
                                  <a:rPr lang="de-DE" sz="2200" i="1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de-DE" sz="2200" i="1">
                                    <a:latin typeface="Cambria Math"/>
                                  </a:rPr>
                                  <m:t>𝑥</m:t>
                                </m:r>
                              </m:e>
                              <m:sup>
                                <m:r>
                                  <a:rPr lang="de-DE" sz="2200" i="1">
                                    <a:latin typeface="Cambria Math"/>
                                  </a:rPr>
                                  <m:t>2</m:t>
                                </m:r>
                              </m:sup>
                            </m:sSup>
                          </m:e>
                        </m:d>
                      </m:e>
                    </m:func>
                  </m:oMath>
                </a14:m>
                <a:r>
                  <a:rPr lang="de-DE" sz="2200" dirty="0" smtClean="0">
                    <a:ea typeface="F17" pitchFamily="34"/>
                    <a:cs typeface="F17" pitchFamily="34"/>
                  </a:rPr>
                  <a:t> </a:t>
                </a:r>
              </a:p>
              <a:p>
                <a:pPr marL="0" indent="0" hangingPunct="0">
                  <a:buNone/>
                  <a:defRPr sz="2000"/>
                </a:pPr>
                <a14:m>
                  <m:oMath xmlns:m="http://schemas.openxmlformats.org/officeDocument/2006/math">
                    <m:sSup>
                      <m:sSupPr>
                        <m:ctrlPr>
                          <a:rPr lang="de-DE" sz="22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de-DE" sz="2200" i="1">
                            <a:latin typeface="Cambria Math"/>
                          </a:rPr>
                          <m:t>𝑓</m:t>
                        </m:r>
                      </m:e>
                      <m:sup>
                        <m:r>
                          <a:rPr lang="de-DE" sz="2200" b="0" i="1" smtClean="0">
                            <a:latin typeface="Cambria Math"/>
                          </a:rPr>
                          <m:t>′</m:t>
                        </m:r>
                      </m:sup>
                    </m:sSup>
                    <m:d>
                      <m:dPr>
                        <m:ctrlPr>
                          <a:rPr lang="de-DE" sz="22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de-DE" sz="2200" i="1">
                            <a:latin typeface="Cambria Math"/>
                          </a:rPr>
                          <m:t>𝑥</m:t>
                        </m:r>
                      </m:e>
                    </m:d>
                    <m:r>
                      <a:rPr lang="de-DE" sz="220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de-DE" sz="22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de-DE" sz="2200" i="1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de-DE" sz="2200" i="1">
                            <a:latin typeface="Cambria Math"/>
                          </a:rPr>
                          <m:t>8</m:t>
                        </m:r>
                      </m:den>
                    </m:f>
                    <m:func>
                      <m:funcPr>
                        <m:ctrlPr>
                          <a:rPr lang="de-DE" sz="2200" i="1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de-DE" sz="2200" b="0" i="0" smtClean="0">
                            <a:latin typeface="Cambria Math"/>
                          </a:rPr>
                          <m:t>cos</m:t>
                        </m:r>
                      </m:fName>
                      <m:e>
                        <m:d>
                          <m:dPr>
                            <m:ctrlPr>
                              <a:rPr lang="de-DE" sz="22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de-DE" sz="2200" i="1">
                                <a:latin typeface="Cambria Math"/>
                              </a:rPr>
                              <m:t>4</m:t>
                            </m:r>
                            <m:sSup>
                              <m:sSupPr>
                                <m:ctrlPr>
                                  <a:rPr lang="de-DE" sz="2200" i="1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de-DE" sz="2200" i="1">
                                    <a:latin typeface="Cambria Math"/>
                                  </a:rPr>
                                  <m:t>𝑥</m:t>
                                </m:r>
                              </m:e>
                              <m:sup>
                                <m:r>
                                  <a:rPr lang="de-DE" sz="2200" i="1">
                                    <a:latin typeface="Cambria Math"/>
                                  </a:rPr>
                                  <m:t>2</m:t>
                                </m:r>
                              </m:sup>
                            </m:sSup>
                          </m:e>
                        </m:d>
                        <m:r>
                          <a:rPr lang="de-DE" sz="2200" b="0" i="1" smtClean="0">
                            <a:latin typeface="Cambria Math"/>
                          </a:rPr>
                          <m:t>⋅8</m:t>
                        </m:r>
                        <m:r>
                          <a:rPr lang="de-DE" sz="2200" b="0" i="1" smtClean="0">
                            <a:latin typeface="Cambria Math"/>
                          </a:rPr>
                          <m:t>𝑥</m:t>
                        </m:r>
                      </m:e>
                    </m:func>
                    <m:r>
                      <a:rPr lang="de-DE" sz="2200" b="0" i="1" smtClean="0">
                        <a:latin typeface="Cambria Math"/>
                      </a:rPr>
                      <m:t>=</m:t>
                    </m:r>
                    <m:func>
                      <m:funcPr>
                        <m:ctrlPr>
                          <a:rPr lang="de-DE" sz="2200" i="1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a:rPr lang="de-DE" sz="2200" b="0" i="1" smtClean="0">
                            <a:latin typeface="Cambria Math"/>
                          </a:rPr>
                          <m:t>𝑥</m:t>
                        </m:r>
                        <m:r>
                          <a:rPr lang="de-DE" sz="2200" b="0" i="1" smtClean="0">
                            <a:latin typeface="Cambria Math"/>
                          </a:rPr>
                          <m:t>⋅</m:t>
                        </m:r>
                        <m:r>
                          <m:rPr>
                            <m:sty m:val="p"/>
                          </m:rPr>
                          <a:rPr lang="de-DE" sz="2200">
                            <a:latin typeface="Cambria Math"/>
                          </a:rPr>
                          <m:t>cos</m:t>
                        </m:r>
                      </m:fName>
                      <m:e>
                        <m:d>
                          <m:dPr>
                            <m:ctrlPr>
                              <a:rPr lang="de-DE" sz="22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de-DE" sz="2200" i="1">
                                <a:latin typeface="Cambria Math"/>
                              </a:rPr>
                              <m:t>4</m:t>
                            </m:r>
                            <m:sSup>
                              <m:sSupPr>
                                <m:ctrlPr>
                                  <a:rPr lang="de-DE" sz="2200" i="1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de-DE" sz="2200" i="1">
                                    <a:latin typeface="Cambria Math"/>
                                  </a:rPr>
                                  <m:t>𝑥</m:t>
                                </m:r>
                              </m:e>
                              <m:sup>
                                <m:r>
                                  <a:rPr lang="de-DE" sz="2200" i="1">
                                    <a:latin typeface="Cambria Math"/>
                                  </a:rPr>
                                  <m:t>2</m:t>
                                </m:r>
                              </m:sup>
                            </m:sSup>
                          </m:e>
                        </m:d>
                      </m:e>
                    </m:func>
                  </m:oMath>
                </a14:m>
                <a:r>
                  <a:rPr lang="de-DE" sz="2400" dirty="0" smtClean="0">
                    <a:ea typeface="F17" pitchFamily="34"/>
                    <a:cs typeface="F17" pitchFamily="34"/>
                  </a:rPr>
                  <a:t> </a:t>
                </a:r>
              </a:p>
              <a:p>
                <a:pPr marL="0" indent="0" hangingPunct="0">
                  <a:buNone/>
                  <a:defRPr sz="2000"/>
                </a:pPr>
                <a:endParaRPr lang="de-DE" sz="2400" dirty="0" smtClean="0">
                  <a:ea typeface="F17" pitchFamily="34"/>
                  <a:cs typeface="F17" pitchFamily="34"/>
                </a:endParaRPr>
              </a:p>
              <a:p>
                <a:pPr marL="0" lvl="0" indent="0">
                  <a:spcBef>
                    <a:spcPts val="0"/>
                  </a:spcBef>
                  <a:buNone/>
                </a:pPr>
                <a:endParaRPr lang="de-DE" sz="2000" dirty="0" smtClean="0">
                  <a:ea typeface="F50" pitchFamily="34"/>
                  <a:cs typeface="F50" pitchFamily="34"/>
                </a:endParaRPr>
              </a:p>
              <a:p>
                <a:pPr marL="0" lvl="0" indent="0">
                  <a:spcBef>
                    <a:spcPts val="0"/>
                  </a:spcBef>
                  <a:buNone/>
                </a:pPr>
                <a:r>
                  <a:rPr lang="de-DE" sz="2400" b="1" dirty="0" smtClean="0">
                    <a:solidFill>
                      <a:srgbClr val="0000FF"/>
                    </a:solidFill>
                    <a:ea typeface="F50" pitchFamily="34"/>
                    <a:cs typeface="F50" pitchFamily="34"/>
                  </a:rPr>
                  <a:t>Aufgabe </a:t>
                </a:r>
                <a:r>
                  <a:rPr lang="de-DE" sz="2400" b="1" dirty="0">
                    <a:solidFill>
                      <a:srgbClr val="0000FF"/>
                    </a:solidFill>
                    <a:ea typeface="F50" pitchFamily="34"/>
                    <a:cs typeface="F50" pitchFamily="34"/>
                  </a:rPr>
                  <a:t>1 (Pflichtteil 2007</a:t>
                </a:r>
                <a:r>
                  <a:rPr lang="de-DE" sz="2400" b="1" dirty="0" smtClean="0">
                    <a:solidFill>
                      <a:srgbClr val="0000FF"/>
                    </a:solidFill>
                    <a:ea typeface="F50" pitchFamily="34"/>
                    <a:cs typeface="F50" pitchFamily="34"/>
                  </a:rPr>
                  <a:t>):</a:t>
                </a:r>
                <a:endParaRPr lang="de-DE" sz="2400" b="1" dirty="0">
                  <a:solidFill>
                    <a:srgbClr val="0000FF"/>
                  </a:solidFill>
                  <a:ea typeface="F50" pitchFamily="34"/>
                  <a:cs typeface="F50" pitchFamily="34"/>
                </a:endParaRPr>
              </a:p>
              <a:p>
                <a:pPr marL="0" lvl="0" indent="0">
                  <a:spcBef>
                    <a:spcPts val="0"/>
                  </a:spcBef>
                  <a:buNone/>
                </a:pPr>
                <a14:m>
                  <m:oMath xmlns:m="http://schemas.openxmlformats.org/officeDocument/2006/math">
                    <m:r>
                      <a:rPr lang="de-DE" sz="2200" i="1" dirty="0">
                        <a:solidFill>
                          <a:srgbClr val="000000"/>
                        </a:solidFill>
                        <a:latin typeface="Cambria Math"/>
                      </a:rPr>
                      <m:t>𝑓</m:t>
                    </m:r>
                    <m:r>
                      <a:rPr lang="de-DE" sz="2200" i="1" dirty="0">
                        <a:solidFill>
                          <a:srgbClr val="000000"/>
                        </a:solidFill>
                        <a:latin typeface="Cambria Math"/>
                      </a:rPr>
                      <m:t>(</m:t>
                    </m:r>
                    <m:r>
                      <a:rPr lang="de-DE" sz="2200" i="1" dirty="0">
                        <a:solidFill>
                          <a:srgbClr val="000000"/>
                        </a:solidFill>
                        <a:latin typeface="Cambria Math"/>
                      </a:rPr>
                      <m:t>𝑥</m:t>
                    </m:r>
                    <m:r>
                      <a:rPr lang="de-DE" sz="2200" i="1" dirty="0">
                        <a:solidFill>
                          <a:srgbClr val="000000"/>
                        </a:solidFill>
                        <a:latin typeface="Cambria Math"/>
                      </a:rPr>
                      <m:t>)=</m:t>
                    </m:r>
                    <m:sSup>
                      <m:sSupPr>
                        <m:ctrlPr>
                          <a:rPr lang="de-DE" sz="22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de-DE" sz="22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de-DE" sz="2200">
                                <a:latin typeface="Cambria Math"/>
                              </a:rPr>
                              <m:t>1+</m:t>
                            </m:r>
                            <m:r>
                              <m:rPr>
                                <m:sty m:val="p"/>
                              </m:rPr>
                              <a:rPr lang="de-DE" sz="2200">
                                <a:latin typeface="Cambria Math"/>
                              </a:rPr>
                              <m:t>sin</m:t>
                            </m:r>
                            <m:d>
                              <m:dPr>
                                <m:ctrlPr>
                                  <a:rPr lang="de-DE" sz="2200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de-DE" sz="2200" i="1">
                                    <a:latin typeface="Cambria Math"/>
                                  </a:rPr>
                                  <m:t>𝑥</m:t>
                                </m:r>
                              </m:e>
                            </m:d>
                          </m:e>
                        </m:d>
                      </m:e>
                      <m:sup>
                        <m:r>
                          <a:rPr lang="de-DE" sz="2200"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r>
                  <a:rPr lang="de-DE" sz="2200" dirty="0">
                    <a:ea typeface="F50" pitchFamily="34"/>
                    <a:cs typeface="F50" pitchFamily="34"/>
                  </a:rPr>
                  <a:t> </a:t>
                </a:r>
              </a:p>
              <a:p>
                <a:pPr marL="0" lvl="0" indent="0">
                  <a:spcBef>
                    <a:spcPts val="0"/>
                  </a:spcBef>
                  <a:buNone/>
                </a:pPr>
                <a14:m>
                  <m:oMath xmlns:m="http://schemas.openxmlformats.org/officeDocument/2006/math">
                    <m:r>
                      <a:rPr lang="de-DE" sz="2200" i="1">
                        <a:latin typeface="Cambria Math"/>
                      </a:rPr>
                      <m:t>𝑓</m:t>
                    </m:r>
                    <m:r>
                      <a:rPr lang="de-DE" sz="2200">
                        <a:latin typeface="Cambria Math"/>
                      </a:rPr>
                      <m:t>′</m:t>
                    </m:r>
                    <m:d>
                      <m:dPr>
                        <m:ctrlPr>
                          <a:rPr lang="de-DE" sz="22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de-DE" sz="2200" i="1">
                            <a:latin typeface="Cambria Math"/>
                          </a:rPr>
                          <m:t>𝑥</m:t>
                        </m:r>
                      </m:e>
                    </m:d>
                    <m:r>
                      <a:rPr lang="de-DE" sz="2200">
                        <a:latin typeface="Cambria Math"/>
                      </a:rPr>
                      <m:t>=2⋅</m:t>
                    </m:r>
                    <m:d>
                      <m:dPr>
                        <m:ctrlPr>
                          <a:rPr lang="de-DE" sz="22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de-DE" sz="2200">
                            <a:latin typeface="Cambria Math"/>
                          </a:rPr>
                          <m:t>1+</m:t>
                        </m:r>
                        <m:r>
                          <m:rPr>
                            <m:sty m:val="p"/>
                          </m:rPr>
                          <a:rPr lang="de-DE" sz="2200">
                            <a:latin typeface="Cambria Math"/>
                          </a:rPr>
                          <m:t>sin</m:t>
                        </m:r>
                        <m:d>
                          <m:dPr>
                            <m:ctrlPr>
                              <a:rPr lang="de-DE" sz="22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de-DE" sz="2200" i="1">
                                <a:latin typeface="Cambria Math"/>
                              </a:rPr>
                              <m:t>𝑥</m:t>
                            </m:r>
                          </m:e>
                        </m:d>
                      </m:e>
                    </m:d>
                    <m:r>
                      <a:rPr lang="de-DE" sz="2200">
                        <a:latin typeface="Cambria Math"/>
                      </a:rPr>
                      <m:t>⋅</m:t>
                    </m:r>
                    <m:r>
                      <m:rPr>
                        <m:sty m:val="p"/>
                      </m:rPr>
                      <a:rPr lang="de-DE" sz="2200">
                        <a:latin typeface="Cambria Math"/>
                      </a:rPr>
                      <m:t>cos</m:t>
                    </m:r>
                    <m:d>
                      <m:dPr>
                        <m:ctrlPr>
                          <a:rPr lang="de-DE" sz="22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de-DE" sz="2200" i="1">
                            <a:latin typeface="Cambria Math"/>
                          </a:rPr>
                          <m:t>𝑥</m:t>
                        </m:r>
                      </m:e>
                    </m:d>
                  </m:oMath>
                </a14:m>
                <a:r>
                  <a:rPr lang="de-DE" sz="2200" dirty="0">
                    <a:ea typeface="F50" pitchFamily="34"/>
                    <a:cs typeface="F50" pitchFamily="34"/>
                  </a:rPr>
                  <a:t> </a:t>
                </a:r>
                <a:endParaRPr lang="de-DE" sz="2200" dirty="0" smtClean="0">
                  <a:ea typeface="F50" pitchFamily="34"/>
                  <a:cs typeface="F50" pitchFamily="34"/>
                </a:endParaRPr>
              </a:p>
              <a:p>
                <a:pPr marL="0" lvl="0" indent="0">
                  <a:spcBef>
                    <a:spcPts val="0"/>
                  </a:spcBef>
                  <a:buNone/>
                </a:pPr>
                <a:endParaRPr lang="de-DE" sz="2200" dirty="0">
                  <a:ea typeface="F50" pitchFamily="34"/>
                  <a:cs typeface="F50" pitchFamily="34"/>
                </a:endParaRPr>
              </a:p>
            </p:txBody>
          </p:sp>
        </mc:Choice>
        <mc:Fallback xmlns="">
          <p:sp>
            <p:nvSpPr>
              <p:cNvPr id="4" name="Inhaltsplatzhalter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blipFill>
                <a:blip r:embed="rId3"/>
                <a:stretch>
                  <a:fillRect l="-1197" t="-1085"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Gerade Verbindung 4"/>
          <p:cNvSpPr/>
          <p:nvPr/>
        </p:nvSpPr>
        <p:spPr>
          <a:xfrm>
            <a:off x="683568" y="3140968"/>
            <a:ext cx="720080" cy="0"/>
          </a:xfrm>
          <a:prstGeom prst="line">
            <a:avLst/>
          </a:prstGeom>
          <a:noFill/>
          <a:ln w="19050">
            <a:solidFill>
              <a:srgbClr val="FF6633"/>
            </a:solidFill>
            <a:prstDash val="solid"/>
          </a:ln>
        </p:spPr>
        <p:txBody>
          <a:bodyPr vert="horz" lIns="108000" tIns="63000" rIns="108000" bIns="63000" anchor="ctr" anchorCtr="1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de-DE" sz="1800" b="0" i="0" u="none" strike="noStrike">
              <a:ln>
                <a:noFill/>
              </a:ln>
              <a:latin typeface="Albany" pitchFamily="18"/>
              <a:ea typeface="Andale Sans UI" pitchFamily="2"/>
              <a:cs typeface="Tahoma" pitchFamily="2"/>
            </a:endParaRPr>
          </a:p>
        </p:txBody>
      </p:sp>
      <p:sp>
        <p:nvSpPr>
          <p:cNvPr id="6" name="Gerade Verbindung 5"/>
          <p:cNvSpPr/>
          <p:nvPr/>
        </p:nvSpPr>
        <p:spPr>
          <a:xfrm>
            <a:off x="683568" y="5157192"/>
            <a:ext cx="3816424" cy="0"/>
          </a:xfrm>
          <a:prstGeom prst="line">
            <a:avLst/>
          </a:prstGeom>
          <a:noFill/>
          <a:ln w="19050">
            <a:solidFill>
              <a:srgbClr val="FF6633"/>
            </a:solidFill>
            <a:prstDash val="solid"/>
          </a:ln>
        </p:spPr>
        <p:txBody>
          <a:bodyPr vert="horz" lIns="108000" tIns="63000" rIns="108000" bIns="63000" anchor="ctr" anchorCtr="1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de-DE" sz="1800" b="0" i="0" u="none" strike="noStrike">
              <a:ln>
                <a:noFill/>
              </a:ln>
              <a:latin typeface="Albany" pitchFamily="18"/>
              <a:ea typeface="Andale Sans UI" pitchFamily="2"/>
              <a:cs typeface="Tahoma" pitchFamily="2"/>
            </a:endParaRPr>
          </a:p>
        </p:txBody>
      </p:sp>
      <p:sp>
        <p:nvSpPr>
          <p:cNvPr id="7" name="Gerade Verbindung 6"/>
          <p:cNvSpPr/>
          <p:nvPr/>
        </p:nvSpPr>
        <p:spPr>
          <a:xfrm>
            <a:off x="3779912" y="3140968"/>
            <a:ext cx="1584176" cy="0"/>
          </a:xfrm>
          <a:prstGeom prst="line">
            <a:avLst/>
          </a:prstGeom>
          <a:noFill/>
          <a:ln w="19050">
            <a:solidFill>
              <a:srgbClr val="FF6633"/>
            </a:solidFill>
            <a:prstDash val="solid"/>
          </a:ln>
        </p:spPr>
        <p:txBody>
          <a:bodyPr vert="horz" lIns="108000" tIns="63000" rIns="108000" bIns="63000" anchor="ctr" anchorCtr="1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de-DE" sz="1800" b="0" i="0" u="none" strike="noStrike">
              <a:ln>
                <a:noFill/>
              </a:ln>
              <a:latin typeface="Albany" pitchFamily="18"/>
              <a:ea typeface="Andale Sans UI" pitchFamily="2"/>
              <a:cs typeface="Tahoma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15118965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dirty="0" smtClean="0"/>
              <a:t>Lösungen</a:t>
            </a:r>
            <a:endParaRPr lang="de-DE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Inhaltsplatzhalter 3"/>
              <p:cNvSpPr>
                <a:spLocks noGrp="1"/>
              </p:cNvSpPr>
              <p:nvPr>
                <p:ph sz="quarter" idx="1"/>
              </p:nvPr>
            </p:nvSpPr>
            <p:spPr/>
            <p:txBody>
              <a:bodyPr>
                <a:noAutofit/>
              </a:bodyPr>
              <a:lstStyle/>
              <a:p>
                <a:pPr marL="0" lvl="0" indent="0">
                  <a:spcBef>
                    <a:spcPts val="0"/>
                  </a:spcBef>
                  <a:spcAft>
                    <a:spcPts val="600"/>
                  </a:spcAft>
                  <a:buNone/>
                </a:pPr>
                <a:r>
                  <a:rPr lang="de-DE" sz="2400" b="1" dirty="0" smtClean="0">
                    <a:solidFill>
                      <a:srgbClr val="0000FF"/>
                    </a:solidFill>
                    <a:ea typeface="F50" pitchFamily="34"/>
                    <a:cs typeface="F50" pitchFamily="34"/>
                  </a:rPr>
                  <a:t>Aufgabe </a:t>
                </a:r>
                <a:r>
                  <a:rPr lang="de-DE" sz="2400" b="1" dirty="0">
                    <a:solidFill>
                      <a:srgbClr val="0000FF"/>
                    </a:solidFill>
                    <a:ea typeface="F50" pitchFamily="34"/>
                    <a:cs typeface="F50" pitchFamily="34"/>
                  </a:rPr>
                  <a:t>1 (Pflichtteil 2010</a:t>
                </a:r>
                <a:r>
                  <a:rPr lang="de-DE" sz="2400" b="1" dirty="0" smtClean="0">
                    <a:solidFill>
                      <a:srgbClr val="0000FF"/>
                    </a:solidFill>
                    <a:ea typeface="F50" pitchFamily="34"/>
                    <a:cs typeface="F50" pitchFamily="34"/>
                  </a:rPr>
                  <a:t>):</a:t>
                </a:r>
                <a:endParaRPr lang="de-DE" sz="2400" b="1" dirty="0">
                  <a:solidFill>
                    <a:srgbClr val="0000FF"/>
                  </a:solidFill>
                  <a:ea typeface="F50" pitchFamily="34"/>
                  <a:cs typeface="F50" pitchFamily="34"/>
                </a:endParaRPr>
              </a:p>
              <a:p>
                <a:pPr marL="0" lvl="0" indent="0">
                  <a:spcBef>
                    <a:spcPts val="0"/>
                  </a:spcBef>
                  <a:buNone/>
                </a:pPr>
                <a14:m>
                  <m:oMath xmlns:m="http://schemas.openxmlformats.org/officeDocument/2006/math">
                    <m:r>
                      <a:rPr lang="de-DE" sz="2200" i="1" dirty="0">
                        <a:solidFill>
                          <a:srgbClr val="000000"/>
                        </a:solidFill>
                        <a:latin typeface="Cambria Math"/>
                      </a:rPr>
                      <m:t>𝑓</m:t>
                    </m:r>
                    <m:r>
                      <a:rPr lang="de-DE" sz="2200" i="1" dirty="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de-DE" sz="2200" i="1" dirty="0">
                        <a:solidFill>
                          <a:srgbClr val="000000"/>
                        </a:solidFill>
                        <a:latin typeface="Cambria Math"/>
                      </a:rPr>
                      <m:t>𝑥</m:t>
                    </m:r>
                    <m:r>
                      <a:rPr lang="de-DE" sz="2200" i="1" dirty="0">
                        <a:solidFill>
                          <a:srgbClr val="000000"/>
                        </a:solidFill>
                        <a:latin typeface="Cambria Math"/>
                      </a:rPr>
                      <m:t>)=</m:t>
                    </m:r>
                    <m:d>
                      <m:dPr>
                        <m:ctrlPr>
                          <a:rPr lang="de-DE" sz="2200" i="1" dirty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de-DE" sz="2200" i="1" dirty="0">
                            <a:solidFill>
                              <a:srgbClr val="000000"/>
                            </a:solidFill>
                            <a:latin typeface="Cambria Math"/>
                          </a:rPr>
                          <m:t>2−3</m:t>
                        </m:r>
                        <m:r>
                          <a:rPr lang="de-DE" sz="2200" i="1" dirty="0">
                            <a:solidFill>
                              <a:srgbClr val="000000"/>
                            </a:solidFill>
                            <a:latin typeface="Cambria Math"/>
                          </a:rPr>
                          <m:t>𝑥</m:t>
                        </m:r>
                      </m:e>
                    </m:d>
                    <m:sSup>
                      <m:sSupPr>
                        <m:ctrlPr>
                          <a:rPr lang="de-DE" sz="2200" i="1" dirty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de-DE" sz="2200" i="1" dirty="0">
                            <a:solidFill>
                              <a:srgbClr val="000000"/>
                            </a:solidFill>
                            <a:latin typeface="Cambria Math"/>
                          </a:rPr>
                          <m:t>𝑒</m:t>
                        </m:r>
                      </m:e>
                      <m:sup>
                        <m:r>
                          <a:rPr lang="de-DE" sz="2200" i="1" dirty="0">
                            <a:solidFill>
                              <a:srgbClr val="000000"/>
                            </a:solidFill>
                            <a:latin typeface="Cambria Math"/>
                          </a:rPr>
                          <m:t>−</m:t>
                        </m:r>
                        <m:r>
                          <a:rPr lang="de-DE" sz="2200" i="1" dirty="0">
                            <a:solidFill>
                              <a:srgbClr val="000000"/>
                            </a:solidFill>
                            <a:latin typeface="Cambria Math"/>
                          </a:rPr>
                          <m:t>𝑥</m:t>
                        </m:r>
                      </m:sup>
                    </m:sSup>
                    <m:r>
                      <a:rPr lang="de-DE" sz="2200" i="1" dirty="0">
                        <a:solidFill>
                          <a:srgbClr val="000000"/>
                        </a:solidFill>
                        <a:latin typeface="Cambria Math"/>
                      </a:rPr>
                      <m:t> </m:t>
                    </m:r>
                  </m:oMath>
                </a14:m>
                <a:r>
                  <a:rPr lang="de-DE" sz="2200" dirty="0">
                    <a:ea typeface="F50" pitchFamily="34"/>
                    <a:cs typeface="F50" pitchFamily="34"/>
                  </a:rPr>
                  <a:t> </a:t>
                </a:r>
              </a:p>
              <a:p>
                <a:pPr marL="0" lvl="0" indent="0">
                  <a:spcBef>
                    <a:spcPts val="0"/>
                  </a:spcBef>
                  <a:buNone/>
                </a:pPr>
                <a14:m>
                  <m:oMath xmlns:m="http://schemas.openxmlformats.org/officeDocument/2006/math">
                    <m:r>
                      <a:rPr lang="de-DE" sz="2200" i="1">
                        <a:latin typeface="Cambria Math"/>
                      </a:rPr>
                      <m:t>𝑓</m:t>
                    </m:r>
                    <m:r>
                      <a:rPr lang="de-DE" sz="2200">
                        <a:latin typeface="Cambria Math"/>
                      </a:rPr>
                      <m:t>′</m:t>
                    </m:r>
                    <m:d>
                      <m:dPr>
                        <m:ctrlPr>
                          <a:rPr lang="de-DE" sz="22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de-DE" sz="2200" i="1">
                            <a:latin typeface="Cambria Math"/>
                          </a:rPr>
                          <m:t>𝑥</m:t>
                        </m:r>
                      </m:e>
                    </m:d>
                    <m:r>
                      <a:rPr lang="de-DE" sz="2200">
                        <a:latin typeface="Cambria Math"/>
                      </a:rPr>
                      <m:t>=−3</m:t>
                    </m:r>
                    <m:sSup>
                      <m:sSupPr>
                        <m:ctrlPr>
                          <a:rPr lang="de-DE" sz="22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de-DE" sz="2200" i="1">
                            <a:latin typeface="Cambria Math"/>
                          </a:rPr>
                          <m:t>𝑒</m:t>
                        </m:r>
                      </m:e>
                      <m:sup>
                        <m:r>
                          <a:rPr lang="de-DE" sz="2200">
                            <a:latin typeface="Cambria Math"/>
                          </a:rPr>
                          <m:t>−</m:t>
                        </m:r>
                        <m:r>
                          <a:rPr lang="de-DE" sz="2200" i="1">
                            <a:latin typeface="Cambria Math"/>
                          </a:rPr>
                          <m:t>𝑥</m:t>
                        </m:r>
                      </m:sup>
                    </m:sSup>
                    <m:r>
                      <a:rPr lang="de-DE" sz="2200">
                        <a:latin typeface="Cambria Math"/>
                      </a:rPr>
                      <m:t>+</m:t>
                    </m:r>
                    <m:d>
                      <m:dPr>
                        <m:ctrlPr>
                          <a:rPr lang="de-DE" sz="22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de-DE" sz="2200">
                            <a:latin typeface="Cambria Math"/>
                          </a:rPr>
                          <m:t>2−3</m:t>
                        </m:r>
                        <m:r>
                          <a:rPr lang="de-DE" sz="2200" i="1">
                            <a:latin typeface="Cambria Math"/>
                          </a:rPr>
                          <m:t>𝑥</m:t>
                        </m:r>
                      </m:e>
                    </m:d>
                    <m:r>
                      <a:rPr lang="de-DE" sz="2200">
                        <a:latin typeface="Cambria Math"/>
                      </a:rPr>
                      <m:t>⋅</m:t>
                    </m:r>
                    <m:sSup>
                      <m:sSupPr>
                        <m:ctrlPr>
                          <a:rPr lang="de-DE" sz="22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de-DE" sz="2200" i="1">
                            <a:latin typeface="Cambria Math"/>
                          </a:rPr>
                          <m:t>𝑒</m:t>
                        </m:r>
                      </m:e>
                      <m:sup>
                        <m:r>
                          <a:rPr lang="de-DE" sz="2200">
                            <a:latin typeface="Cambria Math"/>
                          </a:rPr>
                          <m:t>−</m:t>
                        </m:r>
                        <m:r>
                          <a:rPr lang="de-DE" sz="2200" i="1">
                            <a:latin typeface="Cambria Math"/>
                          </a:rPr>
                          <m:t>𝑥</m:t>
                        </m:r>
                      </m:sup>
                    </m:sSup>
                    <m:r>
                      <a:rPr lang="de-DE" sz="2200">
                        <a:latin typeface="Cambria Math"/>
                      </a:rPr>
                      <m:t>⋅</m:t>
                    </m:r>
                    <m:d>
                      <m:dPr>
                        <m:ctrlPr>
                          <a:rPr lang="de-DE" sz="22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de-DE" sz="2200">
                            <a:latin typeface="Cambria Math"/>
                          </a:rPr>
                          <m:t>−1</m:t>
                        </m:r>
                      </m:e>
                    </m:d>
                    <m:r>
                      <a:rPr lang="de-DE" sz="2200">
                        <a:latin typeface="Cambria Math"/>
                      </a:rPr>
                      <m:t>=</m:t>
                    </m:r>
                    <m:sSup>
                      <m:sSupPr>
                        <m:ctrlPr>
                          <a:rPr lang="de-DE" sz="22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de-DE" sz="2200" i="1">
                            <a:latin typeface="Cambria Math"/>
                          </a:rPr>
                          <m:t>𝑒</m:t>
                        </m:r>
                      </m:e>
                      <m:sup>
                        <m:r>
                          <a:rPr lang="de-DE" sz="2200">
                            <a:latin typeface="Cambria Math"/>
                          </a:rPr>
                          <m:t>−</m:t>
                        </m:r>
                        <m:r>
                          <a:rPr lang="de-DE" sz="2200" i="1">
                            <a:latin typeface="Cambria Math"/>
                          </a:rPr>
                          <m:t>𝑥</m:t>
                        </m:r>
                      </m:sup>
                    </m:sSup>
                    <m:d>
                      <m:dPr>
                        <m:ctrlPr>
                          <a:rPr lang="de-DE" sz="22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de-DE" sz="2200">
                            <a:latin typeface="Cambria Math"/>
                          </a:rPr>
                          <m:t>3</m:t>
                        </m:r>
                        <m:r>
                          <a:rPr lang="de-DE" sz="2200" i="1">
                            <a:latin typeface="Cambria Math"/>
                          </a:rPr>
                          <m:t>𝑥</m:t>
                        </m:r>
                        <m:r>
                          <a:rPr lang="de-DE" sz="2200">
                            <a:latin typeface="Cambria Math"/>
                          </a:rPr>
                          <m:t>−5</m:t>
                        </m:r>
                      </m:e>
                    </m:d>
                  </m:oMath>
                </a14:m>
                <a:r>
                  <a:rPr lang="de-DE" sz="2200" dirty="0">
                    <a:latin typeface="Calibri" pitchFamily="34" charset="0"/>
                    <a:cs typeface="Calibri" pitchFamily="34" charset="0"/>
                  </a:rPr>
                  <a:t> </a:t>
                </a:r>
                <a:endParaRPr lang="de-DE" sz="2200" dirty="0" smtClean="0">
                  <a:latin typeface="Calibri" pitchFamily="34" charset="0"/>
                  <a:cs typeface="Calibri" pitchFamily="34" charset="0"/>
                </a:endParaRPr>
              </a:p>
              <a:p>
                <a:pPr marL="0" lvl="0" indent="0">
                  <a:spcBef>
                    <a:spcPts val="0"/>
                  </a:spcBef>
                  <a:buNone/>
                </a:pPr>
                <a:endParaRPr lang="de-DE" sz="2200" dirty="0" smtClean="0">
                  <a:latin typeface="Calibri" pitchFamily="34" charset="0"/>
                  <a:cs typeface="Calibri" pitchFamily="34" charset="0"/>
                </a:endParaRPr>
              </a:p>
              <a:p>
                <a:pPr marL="0" lvl="0" indent="0">
                  <a:spcBef>
                    <a:spcPts val="0"/>
                  </a:spcBef>
                  <a:buNone/>
                </a:pPr>
                <a:endParaRPr lang="de-DE" sz="2200" dirty="0">
                  <a:latin typeface="Calibri" pitchFamily="34" charset="0"/>
                  <a:cs typeface="Calibri" pitchFamily="34" charset="0"/>
                </a:endParaRPr>
              </a:p>
              <a:p>
                <a:pPr marL="0" indent="0" hangingPunct="0">
                  <a:buNone/>
                  <a:defRPr sz="2000"/>
                </a:pPr>
                <a:r>
                  <a:rPr lang="de-DE" sz="2200" b="1" dirty="0">
                    <a:solidFill>
                      <a:srgbClr val="0000FF"/>
                    </a:solidFill>
                    <a:ea typeface="F50" pitchFamily="34"/>
                    <a:cs typeface="F50" pitchFamily="34"/>
                  </a:rPr>
                  <a:t>Aufgabe 1 (Pflichtteil 2017):</a:t>
                </a:r>
              </a:p>
              <a:p>
                <a:pPr marL="0" indent="0" hangingPunct="0">
                  <a:buNone/>
                  <a:defRPr sz="2000"/>
                </a:pPr>
                <a14:m>
                  <m:oMath xmlns:m="http://schemas.openxmlformats.org/officeDocument/2006/math">
                    <m:r>
                      <a:rPr lang="de-DE" sz="2200" i="1" dirty="0">
                        <a:solidFill>
                          <a:srgbClr val="000000"/>
                        </a:solidFill>
                        <a:latin typeface="Cambria Math"/>
                      </a:rPr>
                      <m:t>𝑓</m:t>
                    </m:r>
                    <m:d>
                      <m:dPr>
                        <m:ctrlPr>
                          <a:rPr lang="de-DE" sz="2200" i="1" dirty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de-DE" sz="2200" i="1" dirty="0">
                            <a:solidFill>
                              <a:srgbClr val="000000"/>
                            </a:solidFill>
                            <a:latin typeface="Cambria Math"/>
                          </a:rPr>
                          <m:t>𝑥</m:t>
                        </m:r>
                      </m:e>
                    </m:d>
                    <m:r>
                      <a:rPr lang="de-DE" sz="2200" i="1" dirty="0">
                        <a:solidFill>
                          <a:srgbClr val="000000"/>
                        </a:solidFill>
                        <a:latin typeface="Cambria Math"/>
                      </a:rPr>
                      <m:t>=</m:t>
                    </m:r>
                    <m:sSup>
                      <m:sSupPr>
                        <m:ctrlPr>
                          <a:rPr lang="de-DE" sz="2200" i="1" dirty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de-DE" sz="2200" i="1" dirty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de-DE" sz="2200" i="1" dirty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de-DE" sz="2200" i="1" dirty="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⋅</m:t>
                    </m:r>
                    <m:sSup>
                      <m:sSupPr>
                        <m:ctrlPr>
                          <a:rPr lang="de-DE" sz="2200" i="1" dirty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de-DE" sz="2200" i="1" dirty="0">
                            <a:solidFill>
                              <a:srgbClr val="000000"/>
                            </a:solidFill>
                            <a:latin typeface="Cambria Math"/>
                          </a:rPr>
                          <m:t>𝑒</m:t>
                        </m:r>
                      </m:e>
                      <m:sup>
                        <m:r>
                          <a:rPr lang="de-DE" sz="2200" i="1" dirty="0">
                            <a:solidFill>
                              <a:srgbClr val="000000"/>
                            </a:solidFill>
                            <a:latin typeface="Cambria Math"/>
                          </a:rPr>
                          <m:t>𝑥</m:t>
                        </m:r>
                        <m:r>
                          <a:rPr lang="de-DE" sz="2200" i="1" dirty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+1</m:t>
                        </m:r>
                      </m:sup>
                    </m:sSup>
                  </m:oMath>
                </a14:m>
                <a:r>
                  <a:rPr lang="de-DE" sz="2200" dirty="0" smtClean="0">
                    <a:latin typeface="Calibri" pitchFamily="34" charset="0"/>
                    <a:cs typeface="Calibri" pitchFamily="34" charset="0"/>
                  </a:rPr>
                  <a:t> </a:t>
                </a:r>
              </a:p>
              <a:p>
                <a:pPr marL="0" indent="0" hangingPunct="0">
                  <a:buNone/>
                  <a:defRPr sz="2000"/>
                </a:pPr>
                <a14:m>
                  <m:oMath xmlns:m="http://schemas.openxmlformats.org/officeDocument/2006/math">
                    <m:sSup>
                      <m:sSupPr>
                        <m:ctrlPr>
                          <a:rPr lang="de-DE" sz="22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de-DE" sz="2200" i="1">
                            <a:latin typeface="Cambria Math"/>
                          </a:rPr>
                          <m:t>𝑓</m:t>
                        </m:r>
                      </m:e>
                      <m:sup>
                        <m:r>
                          <a:rPr lang="de-DE" sz="2200" i="1">
                            <a:latin typeface="Cambria Math"/>
                          </a:rPr>
                          <m:t>′</m:t>
                        </m:r>
                      </m:sup>
                    </m:sSup>
                    <m:d>
                      <m:dPr>
                        <m:ctrlPr>
                          <a:rPr lang="de-DE" sz="22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de-DE" sz="2200" i="1">
                            <a:latin typeface="Cambria Math"/>
                          </a:rPr>
                          <m:t>𝑥</m:t>
                        </m:r>
                      </m:e>
                    </m:d>
                    <m:r>
                      <a:rPr lang="de-DE" sz="2200">
                        <a:latin typeface="Cambria Math"/>
                      </a:rPr>
                      <m:t>=</m:t>
                    </m:r>
                    <m:r>
                      <a:rPr lang="de-DE" sz="2200" b="0" i="1" smtClean="0">
                        <a:latin typeface="Cambria Math" panose="02040503050406030204" pitchFamily="18" charset="0"/>
                      </a:rPr>
                      <m:t>2</m:t>
                    </m:r>
                    <m:r>
                      <a:rPr lang="de-DE" sz="2200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de-DE" sz="2200" i="1" dirty="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⋅</m:t>
                    </m:r>
                    <m:sSup>
                      <m:sSupPr>
                        <m:ctrlPr>
                          <a:rPr lang="de-DE" sz="2200" i="1" dirty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de-DE" sz="2200" i="1" dirty="0">
                            <a:solidFill>
                              <a:srgbClr val="000000"/>
                            </a:solidFill>
                            <a:latin typeface="Cambria Math"/>
                          </a:rPr>
                          <m:t>𝑒</m:t>
                        </m:r>
                      </m:e>
                      <m:sup>
                        <m:r>
                          <a:rPr lang="de-DE" sz="2200" i="1" dirty="0">
                            <a:solidFill>
                              <a:srgbClr val="000000"/>
                            </a:solidFill>
                            <a:latin typeface="Cambria Math"/>
                          </a:rPr>
                          <m:t>𝑥</m:t>
                        </m:r>
                        <m:r>
                          <a:rPr lang="de-DE" sz="2200" i="1" dirty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+1</m:t>
                        </m:r>
                      </m:sup>
                    </m:sSup>
                    <m:r>
                      <a:rPr lang="de-DE" sz="2200">
                        <a:latin typeface="Cambria Math"/>
                      </a:rPr>
                      <m:t>+</m:t>
                    </m:r>
                    <m:sSup>
                      <m:sSupPr>
                        <m:ctrlPr>
                          <a:rPr lang="de-DE" sz="2200" b="0" i="1" dirty="0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de-DE" sz="22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de-DE" sz="22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de-DE" sz="2200" b="0" i="1" smtClean="0">
                        <a:latin typeface="Cambria Math" panose="02040503050406030204" pitchFamily="18" charset="0"/>
                      </a:rPr>
                      <m:t>⋅</m:t>
                    </m:r>
                    <m:sSup>
                      <m:sSupPr>
                        <m:ctrlPr>
                          <a:rPr lang="de-DE" sz="2200" i="1" dirty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de-DE" sz="2200" i="1" dirty="0">
                            <a:solidFill>
                              <a:srgbClr val="000000"/>
                            </a:solidFill>
                            <a:latin typeface="Cambria Math"/>
                          </a:rPr>
                          <m:t>𝑒</m:t>
                        </m:r>
                      </m:e>
                      <m:sup>
                        <m:r>
                          <a:rPr lang="de-DE" sz="2200" i="1" dirty="0">
                            <a:solidFill>
                              <a:srgbClr val="000000"/>
                            </a:solidFill>
                            <a:latin typeface="Cambria Math"/>
                          </a:rPr>
                          <m:t>𝑥</m:t>
                        </m:r>
                        <m:r>
                          <a:rPr lang="de-DE" sz="2200" i="1" dirty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+1</m:t>
                        </m:r>
                      </m:sup>
                    </m:sSup>
                    <m:r>
                      <a:rPr lang="de-DE" sz="2200">
                        <a:latin typeface="Cambria Math"/>
                      </a:rPr>
                      <m:t>=</m:t>
                    </m:r>
                    <m:sSup>
                      <m:sSupPr>
                        <m:ctrlPr>
                          <a:rPr lang="de-DE" sz="22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de-DE" sz="2200" i="1">
                            <a:latin typeface="Cambria Math"/>
                          </a:rPr>
                          <m:t>𝑒</m:t>
                        </m:r>
                      </m:e>
                      <m:sup>
                        <m:r>
                          <a:rPr lang="de-DE" sz="2200" i="1">
                            <a:latin typeface="Cambria Math"/>
                          </a:rPr>
                          <m:t>𝑥</m:t>
                        </m:r>
                        <m:r>
                          <a:rPr lang="de-DE" sz="2200" b="0" i="1" smtClean="0">
                            <a:latin typeface="Cambria Math" panose="02040503050406030204" pitchFamily="18" charset="0"/>
                          </a:rPr>
                          <m:t>+1</m:t>
                        </m:r>
                      </m:sup>
                    </m:sSup>
                    <m:d>
                      <m:dPr>
                        <m:ctrlPr>
                          <a:rPr lang="de-DE" sz="22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de-DE" sz="2200" b="0" i="0" smtClean="0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de-DE" sz="2200" i="1">
                            <a:latin typeface="Cambria Math"/>
                          </a:rPr>
                          <m:t>𝑥</m:t>
                        </m:r>
                        <m:r>
                          <a:rPr lang="de-DE" sz="2200" b="0" i="0" smtClean="0">
                            <a:latin typeface="Cambria Math" panose="02040503050406030204" pitchFamily="18" charset="0"/>
                          </a:rPr>
                          <m:t>+</m:t>
                        </m:r>
                        <m:sSup>
                          <m:sSupPr>
                            <m:ctrlPr>
                              <a:rPr lang="de-DE" sz="2200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de-DE" sz="2200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p>
                            <m:r>
                              <a:rPr lang="de-DE" sz="2200" b="0" i="0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e>
                    </m:d>
                  </m:oMath>
                </a14:m>
                <a:r>
                  <a:rPr lang="de-DE" sz="2200" dirty="0">
                    <a:latin typeface="Calibri" pitchFamily="34" charset="0"/>
                    <a:cs typeface="Calibri" pitchFamily="34" charset="0"/>
                  </a:rPr>
                  <a:t> </a:t>
                </a:r>
              </a:p>
              <a:p>
                <a:pPr marL="0" indent="0" hangingPunct="0">
                  <a:buNone/>
                  <a:defRPr sz="2000"/>
                </a:pPr>
                <a:endParaRPr lang="de-DE" sz="2200" dirty="0">
                  <a:latin typeface="Calibri" pitchFamily="34" charset="0"/>
                  <a:cs typeface="Calibri" pitchFamily="34" charset="0"/>
                </a:endParaRPr>
              </a:p>
            </p:txBody>
          </p:sp>
        </mc:Choice>
        <mc:Fallback xmlns="">
          <p:sp>
            <p:nvSpPr>
              <p:cNvPr id="4" name="Inhaltsplatzhalter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blipFill>
                <a:blip r:embed="rId2"/>
                <a:stretch>
                  <a:fillRect l="-1197" t="-1085"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Gerade Verbindung 8"/>
          <p:cNvSpPr/>
          <p:nvPr/>
        </p:nvSpPr>
        <p:spPr>
          <a:xfrm>
            <a:off x="683568" y="2852936"/>
            <a:ext cx="720080" cy="0"/>
          </a:xfrm>
          <a:prstGeom prst="line">
            <a:avLst/>
          </a:prstGeom>
          <a:noFill/>
          <a:ln w="19050">
            <a:solidFill>
              <a:srgbClr val="FF6633"/>
            </a:solidFill>
            <a:prstDash val="solid"/>
          </a:ln>
        </p:spPr>
        <p:txBody>
          <a:bodyPr vert="horz" lIns="108000" tIns="63000" rIns="108000" bIns="63000" anchor="ctr" anchorCtr="1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de-DE" sz="1800" b="0" i="0" u="none" strike="noStrike">
              <a:ln>
                <a:noFill/>
              </a:ln>
              <a:latin typeface="Albany" pitchFamily="18"/>
              <a:ea typeface="Andale Sans UI" pitchFamily="2"/>
              <a:cs typeface="Tahoma" pitchFamily="2"/>
            </a:endParaRPr>
          </a:p>
        </p:txBody>
      </p:sp>
      <p:sp>
        <p:nvSpPr>
          <p:cNvPr id="10" name="Gerade Verbindung 9"/>
          <p:cNvSpPr/>
          <p:nvPr/>
        </p:nvSpPr>
        <p:spPr>
          <a:xfrm>
            <a:off x="5652120" y="2852936"/>
            <a:ext cx="1440160" cy="0"/>
          </a:xfrm>
          <a:prstGeom prst="line">
            <a:avLst/>
          </a:prstGeom>
          <a:noFill/>
          <a:ln w="19050">
            <a:solidFill>
              <a:srgbClr val="FF6633"/>
            </a:solidFill>
            <a:prstDash val="solid"/>
          </a:ln>
        </p:spPr>
        <p:txBody>
          <a:bodyPr vert="horz" lIns="108000" tIns="63000" rIns="108000" bIns="63000" anchor="ctr" anchorCtr="1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de-DE" sz="1800" b="0" i="0" u="none" strike="noStrike">
              <a:ln>
                <a:noFill/>
              </a:ln>
              <a:latin typeface="Albany" pitchFamily="18"/>
              <a:ea typeface="Andale Sans UI" pitchFamily="2"/>
              <a:cs typeface="Tahoma" pitchFamily="2"/>
            </a:endParaRPr>
          </a:p>
        </p:txBody>
      </p:sp>
      <p:sp>
        <p:nvSpPr>
          <p:cNvPr id="11" name="Gerade Verbindung 8"/>
          <p:cNvSpPr/>
          <p:nvPr/>
        </p:nvSpPr>
        <p:spPr>
          <a:xfrm>
            <a:off x="683568" y="4869160"/>
            <a:ext cx="720080" cy="0"/>
          </a:xfrm>
          <a:prstGeom prst="line">
            <a:avLst/>
          </a:prstGeom>
          <a:noFill/>
          <a:ln w="19050">
            <a:solidFill>
              <a:srgbClr val="FF6633"/>
            </a:solidFill>
            <a:prstDash val="solid"/>
          </a:ln>
        </p:spPr>
        <p:txBody>
          <a:bodyPr vert="horz" lIns="108000" tIns="63000" rIns="108000" bIns="63000" anchor="ctr" anchorCtr="1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de-DE" sz="1800" b="0" i="0" u="none" strike="noStrike">
              <a:ln>
                <a:noFill/>
              </a:ln>
              <a:latin typeface="Albany" pitchFamily="18"/>
              <a:ea typeface="Andale Sans UI" pitchFamily="2"/>
              <a:cs typeface="Tahoma" pitchFamily="2"/>
            </a:endParaRPr>
          </a:p>
        </p:txBody>
      </p:sp>
      <p:sp>
        <p:nvSpPr>
          <p:cNvPr id="12" name="Gerade Verbindung 9"/>
          <p:cNvSpPr/>
          <p:nvPr/>
        </p:nvSpPr>
        <p:spPr>
          <a:xfrm>
            <a:off x="4427984" y="4869160"/>
            <a:ext cx="1800200" cy="0"/>
          </a:xfrm>
          <a:prstGeom prst="line">
            <a:avLst/>
          </a:prstGeom>
          <a:noFill/>
          <a:ln w="19050">
            <a:solidFill>
              <a:srgbClr val="FF6633"/>
            </a:solidFill>
            <a:prstDash val="solid"/>
          </a:ln>
        </p:spPr>
        <p:txBody>
          <a:bodyPr vert="horz" lIns="108000" tIns="63000" rIns="108000" bIns="63000" anchor="ctr" anchorCtr="1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de-DE" sz="1800" b="0" i="0" u="none" strike="noStrike">
              <a:ln>
                <a:noFill/>
              </a:ln>
              <a:latin typeface="Albany" pitchFamily="18"/>
              <a:ea typeface="Andale Sans UI" pitchFamily="2"/>
              <a:cs typeface="Tahoma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20354134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/>
          <p:cNvSpPr txBox="1">
            <a:spLocks noGrp="1"/>
          </p:cNvSpPr>
          <p:nvPr>
            <p:ph type="title"/>
          </p:nvPr>
        </p:nvSpPr>
        <p:spPr/>
        <p:txBody>
          <a:bodyPr lIns="82945" tIns="41473" rIns="82945" bIns="41473">
            <a:normAutofit/>
          </a:bodyPr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>
              <a:buNone/>
            </a:pPr>
            <a:r>
              <a:rPr lang="de-DE" dirty="0"/>
              <a:t>Ableitung elementarer Funktionen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22" name="Tabelle 21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492111546"/>
                  </p:ext>
                </p:extLst>
              </p:nvPr>
            </p:nvGraphicFramePr>
            <p:xfrm>
              <a:off x="1490906" y="1795885"/>
              <a:ext cx="6162188" cy="3898320"/>
            </p:xfrm>
            <a:graphic>
              <a:graphicData uri="http://schemas.openxmlformats.org/drawingml/2006/table">
                <a:tbl>
                  <a:tblPr firstRow="1" bandRow="1">
                    <a:tableStyleId>{3C2FFA5D-87B4-456A-9821-1D502468CF0F}</a:tableStyleId>
                  </a:tblPr>
                  <a:tblGrid>
                    <a:gridCol w="3081094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3081094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</a:tblGrid>
                  <a:tr h="36093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de-DE" sz="1600" dirty="0" smtClean="0">
                              <a:solidFill>
                                <a:srgbClr val="0000FF"/>
                              </a:solidFill>
                            </a:rPr>
                            <a:t>f(x)</a:t>
                          </a:r>
                          <a:endParaRPr lang="de-DE" sz="1600" dirty="0">
                            <a:solidFill>
                              <a:srgbClr val="0000FF"/>
                            </a:solidFill>
                          </a:endParaRPr>
                        </a:p>
                      </a:txBody>
                      <a:tcPr marL="82944" marR="82944" marT="41476" marB="41476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de-DE" sz="1600" dirty="0" smtClean="0">
                              <a:solidFill>
                                <a:srgbClr val="0000FF"/>
                              </a:solidFill>
                            </a:rPr>
                            <a:t>f‘(x)</a:t>
                          </a:r>
                          <a:endParaRPr lang="de-DE" sz="1600" dirty="0">
                            <a:solidFill>
                              <a:srgbClr val="0000FF"/>
                            </a:solidFill>
                          </a:endParaRPr>
                        </a:p>
                      </a:txBody>
                      <a:tcPr marL="82944" marR="82944" marT="41476" marB="41476" anchor="ctr"/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360930"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de-DE" sz="1600" i="1" smtClean="0">
                                    <a:latin typeface="Cambria Math"/>
                                  </a:rPr>
                                  <m:t>𝑐</m:t>
                                </m:r>
                              </m:oMath>
                            </m:oMathPara>
                          </a14:m>
                          <a:endParaRPr lang="de-DE" sz="1600" dirty="0"/>
                        </a:p>
                      </a:txBody>
                      <a:tcPr marL="82944" marR="82944" marT="41476" marB="41476" anchor="ctr"/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de-DE" sz="1600" smtClean="0">
                                    <a:latin typeface="Cambria Math"/>
                                  </a:rPr>
                                  <m:t>0</m:t>
                                </m:r>
                              </m:oMath>
                            </m:oMathPara>
                          </a14:m>
                          <a:endParaRPr lang="de-DE" sz="1600" dirty="0"/>
                        </a:p>
                      </a:txBody>
                      <a:tcPr marL="82944" marR="82944" marT="41476" marB="41476" anchor="ctr"/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360930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de-DE" sz="1600" i="1" smtClean="0">
                                    <a:latin typeface="Cambria Math"/>
                                  </a:rPr>
                                  <m:t>𝑥</m:t>
                                </m:r>
                              </m:oMath>
                            </m:oMathPara>
                          </a14:m>
                          <a:endParaRPr lang="de-DE" sz="1600" dirty="0"/>
                        </a:p>
                      </a:txBody>
                      <a:tcPr marL="82944" marR="82944" marT="41476" marB="41476" anchor="ctr"/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de-DE" sz="1600" smtClean="0">
                                    <a:latin typeface="Cambria Math"/>
                                  </a:rPr>
                                  <m:t>1</m:t>
                                </m:r>
                              </m:oMath>
                            </m:oMathPara>
                          </a14:m>
                          <a:endParaRPr lang="de-DE" sz="1600" i="0" dirty="0">
                            <a:latin typeface="Albany" pitchFamily="18"/>
                          </a:endParaRPr>
                        </a:p>
                      </a:txBody>
                      <a:tcPr marL="82944" marR="82944" marT="41476" marB="41476" anchor="ctr"/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360930"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p>
                                  <m:sSupPr>
                                    <m:ctrlPr>
                                      <a:rPr lang="de-DE" sz="16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de-DE" sz="1600" i="1">
                                        <a:latin typeface="Cambria Math"/>
                                      </a:rPr>
                                      <m:t>𝑥</m:t>
                                    </m:r>
                                  </m:e>
                                  <m:sup>
                                    <m:r>
                                      <a:rPr lang="de-DE" sz="1600" i="1">
                                        <a:latin typeface="Cambria Math"/>
                                      </a:rPr>
                                      <m:t>𝑛</m:t>
                                    </m:r>
                                  </m:sup>
                                </m:sSup>
                              </m:oMath>
                            </m:oMathPara>
                          </a14:m>
                          <a:endParaRPr lang="de-DE" sz="1600" i="0" dirty="0">
                            <a:latin typeface="Albany" pitchFamily="18"/>
                          </a:endParaRPr>
                        </a:p>
                      </a:txBody>
                      <a:tcPr marL="82944" marR="82944" marT="41476" marB="41476" anchor="ctr"/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p>
                                  <m:sSupPr>
                                    <m:ctrlPr>
                                      <a:rPr lang="de-DE" sz="16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de-DE" sz="1600" i="1">
                                        <a:latin typeface="Cambria Math"/>
                                      </a:rPr>
                                      <m:t>𝑛𝑥</m:t>
                                    </m:r>
                                  </m:e>
                                  <m:sup>
                                    <m:r>
                                      <a:rPr lang="de-DE" sz="1600" i="1">
                                        <a:latin typeface="Cambria Math"/>
                                      </a:rPr>
                                      <m:t>𝑛</m:t>
                                    </m:r>
                                    <m:r>
                                      <a:rPr lang="de-DE" sz="1600" i="0">
                                        <a:latin typeface="Cambria Math"/>
                                      </a:rPr>
                                      <m:t>−1</m:t>
                                    </m:r>
                                  </m:sup>
                                </m:sSup>
                              </m:oMath>
                            </m:oMathPara>
                          </a14:m>
                          <a:endParaRPr lang="de-DE" sz="1600" i="0" dirty="0">
                            <a:latin typeface="Albany" pitchFamily="18"/>
                          </a:endParaRPr>
                        </a:p>
                      </a:txBody>
                      <a:tcPr marL="82944" marR="82944" marT="41476" marB="41476" anchor="ctr"/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  <a:tr h="360930">
                    <a:tc>
                      <a:txBody>
                        <a:bodyPr/>
                        <a:lstStyle/>
                        <a:p>
                          <a:pPr algn="ctr"/>
                          <a:endParaRPr lang="de-DE" sz="1600" dirty="0"/>
                        </a:p>
                      </a:txBody>
                      <a:tcPr marL="82944" marR="82944" marT="41476" marB="41476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de-DE" sz="1600" dirty="0"/>
                        </a:p>
                      </a:txBody>
                      <a:tcPr marL="82944" marR="82944" marT="41476" marB="41476" anchor="ctr"/>
                    </a:tc>
                    <a:extLst>
                      <a:ext uri="{0D108BD9-81ED-4DB2-BD59-A6C34878D82A}">
                        <a16:rowId xmlns:a16="http://schemas.microsoft.com/office/drawing/2014/main" val="10004"/>
                      </a:ext>
                    </a:extLst>
                  </a:tr>
                  <a:tr h="360930"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m:rPr>
                                    <m:sty m:val="p"/>
                                  </m:rPr>
                                  <a:rPr lang="de-DE" sz="1600" smtClean="0">
                                    <a:latin typeface="Cambria Math"/>
                                  </a:rPr>
                                  <m:t>sin</m:t>
                                </m:r>
                                <m:d>
                                  <m:dPr>
                                    <m:ctrlPr>
                                      <a:rPr lang="de-DE" sz="1600" i="1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de-DE" sz="1600" i="1">
                                        <a:latin typeface="Cambria Math"/>
                                      </a:rPr>
                                      <m:t>𝑥</m:t>
                                    </m:r>
                                  </m:e>
                                </m:d>
                              </m:oMath>
                            </m:oMathPara>
                          </a14:m>
                          <a:endParaRPr lang="de-DE" sz="1600" i="0" dirty="0">
                            <a:latin typeface="Albany" pitchFamily="18"/>
                          </a:endParaRPr>
                        </a:p>
                      </a:txBody>
                      <a:tcPr marL="82944" marR="82944" marT="41476" marB="41476" anchor="ctr"/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m:rPr>
                                    <m:sty m:val="p"/>
                                  </m:rPr>
                                  <a:rPr lang="de-DE" sz="1600" smtClean="0">
                                    <a:latin typeface="Cambria Math"/>
                                  </a:rPr>
                                  <m:t>cos</m:t>
                                </m:r>
                                <m:d>
                                  <m:dPr>
                                    <m:ctrlPr>
                                      <a:rPr lang="de-DE" sz="1600" i="1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de-DE" sz="1600" i="1">
                                        <a:latin typeface="Cambria Math"/>
                                      </a:rPr>
                                      <m:t>𝑥</m:t>
                                    </m:r>
                                  </m:e>
                                </m:d>
                              </m:oMath>
                            </m:oMathPara>
                          </a14:m>
                          <a:endParaRPr lang="de-DE" sz="1600" i="0" dirty="0">
                            <a:latin typeface="Albany" pitchFamily="18"/>
                          </a:endParaRPr>
                        </a:p>
                      </a:txBody>
                      <a:tcPr marL="82944" marR="82944" marT="41476" marB="41476" anchor="ctr"/>
                    </a:tc>
                    <a:extLst>
                      <a:ext uri="{0D108BD9-81ED-4DB2-BD59-A6C34878D82A}">
                        <a16:rowId xmlns:a16="http://schemas.microsoft.com/office/drawing/2014/main" val="10005"/>
                      </a:ext>
                    </a:extLst>
                  </a:tr>
                  <a:tr h="360930"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m:rPr>
                                    <m:sty m:val="p"/>
                                  </m:rPr>
                                  <a:rPr lang="de-DE" sz="1600" smtClean="0">
                                    <a:latin typeface="Cambria Math"/>
                                  </a:rPr>
                                  <m:t>cos</m:t>
                                </m:r>
                                <m:d>
                                  <m:dPr>
                                    <m:ctrlPr>
                                      <a:rPr lang="de-DE" sz="1600" i="1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de-DE" sz="1600" i="1">
                                        <a:latin typeface="Cambria Math"/>
                                      </a:rPr>
                                      <m:t>𝑥</m:t>
                                    </m:r>
                                  </m:e>
                                </m:d>
                              </m:oMath>
                            </m:oMathPara>
                          </a14:m>
                          <a:endParaRPr lang="de-DE" sz="1600" i="0" dirty="0">
                            <a:latin typeface="Albany" pitchFamily="18"/>
                          </a:endParaRPr>
                        </a:p>
                      </a:txBody>
                      <a:tcPr marL="82944" marR="82944" marT="41476" marB="41476" anchor="ctr"/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de-DE" sz="1600" smtClean="0">
                                    <a:latin typeface="Cambria Math"/>
                                  </a:rPr>
                                  <m:t>−</m:t>
                                </m:r>
                                <m:r>
                                  <m:rPr>
                                    <m:sty m:val="p"/>
                                  </m:rPr>
                                  <a:rPr lang="de-DE" sz="1600" i="0">
                                    <a:latin typeface="Cambria Math"/>
                                  </a:rPr>
                                  <m:t>sin</m:t>
                                </m:r>
                                <m:d>
                                  <m:dPr>
                                    <m:ctrlPr>
                                      <a:rPr lang="de-DE" sz="1600" i="1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de-DE" sz="1600" i="1">
                                        <a:latin typeface="Cambria Math"/>
                                      </a:rPr>
                                      <m:t>𝑥</m:t>
                                    </m:r>
                                  </m:e>
                                </m:d>
                              </m:oMath>
                            </m:oMathPara>
                          </a14:m>
                          <a:endParaRPr lang="de-DE" sz="1600" i="0" dirty="0">
                            <a:latin typeface="Albany" pitchFamily="18"/>
                          </a:endParaRPr>
                        </a:p>
                      </a:txBody>
                      <a:tcPr marL="82944" marR="82944" marT="41476" marB="41476" anchor="ctr"/>
                    </a:tc>
                    <a:extLst>
                      <a:ext uri="{0D108BD9-81ED-4DB2-BD59-A6C34878D82A}">
                        <a16:rowId xmlns:a16="http://schemas.microsoft.com/office/drawing/2014/main" val="10006"/>
                      </a:ext>
                    </a:extLst>
                  </a:tr>
                  <a:tr h="360930">
                    <a:tc>
                      <a:txBody>
                        <a:bodyPr/>
                        <a:lstStyle/>
                        <a:p>
                          <a:pPr algn="ctr"/>
                          <a:endParaRPr lang="de-DE" sz="1600" dirty="0"/>
                        </a:p>
                      </a:txBody>
                      <a:tcPr marL="82944" marR="82944" marT="41476" marB="41476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de-DE" sz="1600" dirty="0"/>
                        </a:p>
                      </a:txBody>
                      <a:tcPr marL="82944" marR="82944" marT="41476" marB="41476" anchor="ctr"/>
                    </a:tc>
                    <a:extLst>
                      <a:ext uri="{0D108BD9-81ED-4DB2-BD59-A6C34878D82A}">
                        <a16:rowId xmlns:a16="http://schemas.microsoft.com/office/drawing/2014/main" val="10007"/>
                      </a:ext>
                    </a:extLst>
                  </a:tr>
                  <a:tr h="360930"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p>
                                  <m:sSupPr>
                                    <m:ctrlPr>
                                      <a:rPr lang="de-DE" sz="16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de-DE" sz="1600" i="1">
                                        <a:latin typeface="Cambria Math"/>
                                      </a:rPr>
                                      <m:t>𝑒</m:t>
                                    </m:r>
                                  </m:e>
                                  <m:sup>
                                    <m:r>
                                      <a:rPr lang="de-DE" sz="1600" i="1">
                                        <a:latin typeface="Cambria Math"/>
                                      </a:rPr>
                                      <m:t>𝑥</m:t>
                                    </m:r>
                                  </m:sup>
                                </m:sSup>
                              </m:oMath>
                            </m:oMathPara>
                          </a14:m>
                          <a:endParaRPr lang="de-DE" sz="1600" i="0" dirty="0">
                            <a:latin typeface="Albany" pitchFamily="18"/>
                          </a:endParaRPr>
                        </a:p>
                      </a:txBody>
                      <a:tcPr marL="82944" marR="82944" marT="41476" marB="41476" anchor="ctr"/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p>
                                  <m:sSupPr>
                                    <m:ctrlPr>
                                      <a:rPr lang="de-DE" sz="16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de-DE" sz="1600" i="1">
                                        <a:latin typeface="Cambria Math"/>
                                      </a:rPr>
                                      <m:t>𝑒</m:t>
                                    </m:r>
                                  </m:e>
                                  <m:sup>
                                    <m:r>
                                      <a:rPr lang="de-DE" sz="1600" i="1">
                                        <a:latin typeface="Cambria Math"/>
                                      </a:rPr>
                                      <m:t>𝑥</m:t>
                                    </m:r>
                                  </m:sup>
                                </m:sSup>
                              </m:oMath>
                            </m:oMathPara>
                          </a14:m>
                          <a:endParaRPr lang="de-DE" sz="1600" i="0" dirty="0">
                            <a:latin typeface="Albany" pitchFamily="18"/>
                          </a:endParaRPr>
                        </a:p>
                      </a:txBody>
                      <a:tcPr marL="82944" marR="82944" marT="41476" marB="41476" anchor="ctr"/>
                    </a:tc>
                    <a:extLst>
                      <a:ext uri="{0D108BD9-81ED-4DB2-BD59-A6C34878D82A}">
                        <a16:rowId xmlns:a16="http://schemas.microsoft.com/office/drawing/2014/main" val="10008"/>
                      </a:ext>
                    </a:extLst>
                  </a:tr>
                  <a:tr h="649950"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m:rPr>
                                    <m:sty m:val="p"/>
                                  </m:rPr>
                                  <a:rPr lang="de-DE" sz="1600" smtClean="0">
                                    <a:latin typeface="Cambria Math"/>
                                  </a:rPr>
                                  <m:t>ln</m:t>
                                </m:r>
                                <m:d>
                                  <m:dPr>
                                    <m:ctrlPr>
                                      <a:rPr lang="de-DE" sz="1600" i="1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de-DE" sz="1600" i="1">
                                        <a:latin typeface="Cambria Math"/>
                                      </a:rPr>
                                      <m:t>𝑥</m:t>
                                    </m:r>
                                  </m:e>
                                </m:d>
                              </m:oMath>
                            </m:oMathPara>
                          </a14:m>
                          <a:endParaRPr lang="de-DE" sz="1600" i="0" dirty="0">
                            <a:latin typeface="Albany" pitchFamily="18"/>
                          </a:endParaRPr>
                        </a:p>
                      </a:txBody>
                      <a:tcPr marL="82944" marR="82944" marT="41476" marB="41476" anchor="ctr"/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de-DE" sz="16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de-DE" sz="1600">
                                        <a:latin typeface="Cambria Math"/>
                                      </a:rPr>
                                      <m:t>1</m:t>
                                    </m:r>
                                  </m:num>
                                  <m:den>
                                    <m:r>
                                      <a:rPr lang="de-DE" sz="1600" i="1">
                                        <a:latin typeface="Cambria Math"/>
                                      </a:rPr>
                                      <m:t>𝑥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de-DE" sz="1600" i="0" dirty="0">
                            <a:latin typeface="Albany" pitchFamily="18"/>
                          </a:endParaRPr>
                        </a:p>
                      </a:txBody>
                      <a:tcPr marL="82944" marR="82944" marT="41476" marB="41476" anchor="ctr"/>
                    </a:tc>
                    <a:extLst>
                      <a:ext uri="{0D108BD9-81ED-4DB2-BD59-A6C34878D82A}">
                        <a16:rowId xmlns:a16="http://schemas.microsoft.com/office/drawing/2014/main" val="10009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22" name="Tabelle 21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27771865"/>
                  </p:ext>
                </p:extLst>
              </p:nvPr>
            </p:nvGraphicFramePr>
            <p:xfrm>
              <a:off x="1643620" y="1979630"/>
              <a:ext cx="6793384" cy="4297181"/>
            </p:xfrm>
            <a:graphic>
              <a:graphicData uri="http://schemas.openxmlformats.org/drawingml/2006/table">
                <a:tbl>
                  <a:tblPr firstRow="1" bandRow="1">
                    <a:tableStyleId>{3C2FFA5D-87B4-456A-9821-1D502468CF0F}</a:tableStyleId>
                  </a:tblPr>
                  <a:tblGrid>
                    <a:gridCol w="3396692"/>
                    <a:gridCol w="3396692"/>
                  </a:tblGrid>
                  <a:tr h="397859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de-DE" dirty="0" smtClean="0">
                              <a:solidFill>
                                <a:srgbClr val="0000FF"/>
                              </a:solidFill>
                            </a:rPr>
                            <a:t>f(x)</a:t>
                          </a:r>
                          <a:endParaRPr lang="de-DE" dirty="0">
                            <a:solidFill>
                              <a:srgbClr val="0000FF"/>
                            </a:solidFill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de-DE" dirty="0" smtClean="0">
                              <a:solidFill>
                                <a:srgbClr val="0000FF"/>
                              </a:solidFill>
                            </a:rPr>
                            <a:t>f‘(x)</a:t>
                          </a:r>
                          <a:endParaRPr lang="de-DE" dirty="0">
                            <a:solidFill>
                              <a:srgbClr val="0000FF"/>
                            </a:solidFill>
                          </a:endParaRPr>
                        </a:p>
                      </a:txBody>
                      <a:tcPr anchor="ctr"/>
                    </a:tc>
                  </a:tr>
                  <a:tr h="397859">
                    <a:tc>
                      <a:txBody>
                        <a:bodyPr/>
                        <a:lstStyle/>
                        <a:p>
                          <a:endParaRPr lang="de-DE"/>
                        </a:p>
                      </a:txBody>
                      <a:tcPr anchor="ctr">
                        <a:blipFill rotWithShape="1">
                          <a:blip r:embed="rId3"/>
                          <a:stretch>
                            <a:fillRect l="-1257" t="-103030" r="-101257" b="-88636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de-DE"/>
                        </a:p>
                      </a:txBody>
                      <a:tcPr anchor="ctr">
                        <a:blipFill rotWithShape="1">
                          <a:blip r:embed="rId3"/>
                          <a:stretch>
                            <a:fillRect l="-101257" t="-103030" r="-1257" b="-886364"/>
                          </a:stretch>
                        </a:blipFill>
                      </a:tcPr>
                    </a:tc>
                  </a:tr>
                  <a:tr h="397859">
                    <a:tc>
                      <a:txBody>
                        <a:bodyPr/>
                        <a:lstStyle/>
                        <a:p>
                          <a:endParaRPr lang="de-DE"/>
                        </a:p>
                      </a:txBody>
                      <a:tcPr anchor="ctr">
                        <a:blipFill rotWithShape="1">
                          <a:blip r:embed="rId3"/>
                          <a:stretch>
                            <a:fillRect l="-1257" t="-206154" r="-101257" b="-80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de-DE"/>
                        </a:p>
                      </a:txBody>
                      <a:tcPr anchor="ctr">
                        <a:blipFill rotWithShape="1">
                          <a:blip r:embed="rId3"/>
                          <a:stretch>
                            <a:fillRect l="-101257" t="-206154" r="-1257" b="-800000"/>
                          </a:stretch>
                        </a:blipFill>
                      </a:tcPr>
                    </a:tc>
                  </a:tr>
                  <a:tr h="397859">
                    <a:tc>
                      <a:txBody>
                        <a:bodyPr/>
                        <a:lstStyle/>
                        <a:p>
                          <a:endParaRPr lang="de-DE"/>
                        </a:p>
                      </a:txBody>
                      <a:tcPr anchor="ctr">
                        <a:blipFill rotWithShape="1">
                          <a:blip r:embed="rId3"/>
                          <a:stretch>
                            <a:fillRect l="-1257" t="-306154" r="-101257" b="-70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de-DE"/>
                        </a:p>
                      </a:txBody>
                      <a:tcPr anchor="ctr">
                        <a:blipFill rotWithShape="1">
                          <a:blip r:embed="rId3"/>
                          <a:stretch>
                            <a:fillRect l="-101257" t="-306154" r="-1257" b="-700000"/>
                          </a:stretch>
                        </a:blipFill>
                      </a:tcPr>
                    </a:tc>
                  </a:tr>
                  <a:tr h="397859">
                    <a:tc>
                      <a:txBody>
                        <a:bodyPr/>
                        <a:lstStyle/>
                        <a:p>
                          <a:pPr algn="ctr"/>
                          <a:endParaRPr lang="de-DE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de-DE" dirty="0"/>
                        </a:p>
                      </a:txBody>
                      <a:tcPr anchor="ctr"/>
                    </a:tc>
                  </a:tr>
                  <a:tr h="397859">
                    <a:tc>
                      <a:txBody>
                        <a:bodyPr/>
                        <a:lstStyle/>
                        <a:p>
                          <a:endParaRPr lang="de-DE"/>
                        </a:p>
                      </a:txBody>
                      <a:tcPr anchor="ctr">
                        <a:blipFill rotWithShape="1">
                          <a:blip r:embed="rId3"/>
                          <a:stretch>
                            <a:fillRect l="-1257" t="-498485" r="-101257" b="-49090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de-DE"/>
                        </a:p>
                      </a:txBody>
                      <a:tcPr anchor="ctr">
                        <a:blipFill rotWithShape="1">
                          <a:blip r:embed="rId3"/>
                          <a:stretch>
                            <a:fillRect l="-101257" t="-498485" r="-1257" b="-490909"/>
                          </a:stretch>
                        </a:blipFill>
                      </a:tcPr>
                    </a:tc>
                  </a:tr>
                  <a:tr h="397859">
                    <a:tc>
                      <a:txBody>
                        <a:bodyPr/>
                        <a:lstStyle/>
                        <a:p>
                          <a:endParaRPr lang="de-DE"/>
                        </a:p>
                      </a:txBody>
                      <a:tcPr anchor="ctr">
                        <a:blipFill rotWithShape="1">
                          <a:blip r:embed="rId3"/>
                          <a:stretch>
                            <a:fillRect l="-1257" t="-607692" r="-101257" b="-39846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de-DE"/>
                        </a:p>
                      </a:txBody>
                      <a:tcPr anchor="ctr">
                        <a:blipFill rotWithShape="1">
                          <a:blip r:embed="rId3"/>
                          <a:stretch>
                            <a:fillRect l="-101257" t="-607692" r="-1257" b="-398462"/>
                          </a:stretch>
                        </a:blipFill>
                      </a:tcPr>
                    </a:tc>
                  </a:tr>
                  <a:tr h="397859">
                    <a:tc>
                      <a:txBody>
                        <a:bodyPr/>
                        <a:lstStyle/>
                        <a:p>
                          <a:pPr algn="ctr"/>
                          <a:endParaRPr lang="de-DE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de-DE" dirty="0"/>
                        </a:p>
                      </a:txBody>
                      <a:tcPr anchor="ctr"/>
                    </a:tc>
                  </a:tr>
                  <a:tr h="397859">
                    <a:tc>
                      <a:txBody>
                        <a:bodyPr/>
                        <a:lstStyle/>
                        <a:p>
                          <a:endParaRPr lang="de-DE"/>
                        </a:p>
                      </a:txBody>
                      <a:tcPr anchor="ctr">
                        <a:blipFill rotWithShape="1">
                          <a:blip r:embed="rId3"/>
                          <a:stretch>
                            <a:fillRect l="-1257" t="-807692" r="-101257" b="-19846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de-DE"/>
                        </a:p>
                      </a:txBody>
                      <a:tcPr anchor="ctr">
                        <a:blipFill rotWithShape="1">
                          <a:blip r:embed="rId3"/>
                          <a:stretch>
                            <a:fillRect l="-101257" t="-807692" r="-1257" b="-198462"/>
                          </a:stretch>
                        </a:blipFill>
                      </a:tcPr>
                    </a:tc>
                  </a:tr>
                  <a:tr h="716450">
                    <a:tc>
                      <a:txBody>
                        <a:bodyPr/>
                        <a:lstStyle/>
                        <a:p>
                          <a:endParaRPr lang="de-DE"/>
                        </a:p>
                      </a:txBody>
                      <a:tcPr anchor="ctr">
                        <a:blipFill rotWithShape="1">
                          <a:blip r:embed="rId3"/>
                          <a:stretch>
                            <a:fillRect l="-1257" t="-500000" r="-101257" b="-932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de-DE"/>
                        </a:p>
                      </a:txBody>
                      <a:tcPr anchor="ctr">
                        <a:blipFill rotWithShape="1">
                          <a:blip r:embed="rId3"/>
                          <a:stretch>
                            <a:fillRect l="-101257" t="-500000" r="-1257" b="-9322"/>
                          </a:stretch>
                        </a:blipFill>
                      </a:tcPr>
                    </a:tc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2342770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15" name="Tabelle 14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760134232"/>
                  </p:ext>
                </p:extLst>
              </p:nvPr>
            </p:nvGraphicFramePr>
            <p:xfrm>
              <a:off x="1077515" y="1861209"/>
              <a:ext cx="6988971" cy="1900990"/>
            </p:xfrm>
            <a:graphic>
              <a:graphicData uri="http://schemas.openxmlformats.org/drawingml/2006/table">
                <a:tbl>
                  <a:tblPr firstRow="1" bandRow="1">
                    <a:tableStyleId>{3C2FFA5D-87B4-456A-9821-1D502468CF0F}</a:tableStyleId>
                  </a:tblPr>
                  <a:tblGrid>
                    <a:gridCol w="2122818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2155477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  <a:gridCol w="2710676">
                      <a:extLst>
                        <a:ext uri="{9D8B030D-6E8A-4147-A177-3AD203B41FA5}">
                          <a16:colId xmlns:a16="http://schemas.microsoft.com/office/drawing/2014/main" val="20002"/>
                        </a:ext>
                      </a:extLst>
                    </a:gridCol>
                  </a:tblGrid>
                  <a:tr h="36093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de-DE" sz="1600" dirty="0" smtClean="0">
                              <a:solidFill>
                                <a:srgbClr val="0000FF"/>
                              </a:solidFill>
                            </a:rPr>
                            <a:t>Rechenregel</a:t>
                          </a:r>
                          <a:endParaRPr lang="de-DE" sz="1600" dirty="0">
                            <a:solidFill>
                              <a:srgbClr val="0000FF"/>
                            </a:solidFill>
                          </a:endParaRPr>
                        </a:p>
                      </a:txBody>
                      <a:tcPr marL="82944" marR="82944" marT="41476" marB="41476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de-DE" sz="1600" dirty="0" smtClean="0">
                              <a:solidFill>
                                <a:srgbClr val="0000FF"/>
                              </a:solidFill>
                            </a:rPr>
                            <a:t>f(x)</a:t>
                          </a:r>
                          <a:endParaRPr lang="de-DE" sz="1600" dirty="0">
                            <a:solidFill>
                              <a:srgbClr val="0000FF"/>
                            </a:solidFill>
                          </a:endParaRPr>
                        </a:p>
                      </a:txBody>
                      <a:tcPr marL="82944" marR="82944" marT="41476" marB="41476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de-DE" sz="1600" dirty="0" smtClean="0">
                              <a:solidFill>
                                <a:srgbClr val="0000FF"/>
                              </a:solidFill>
                            </a:rPr>
                            <a:t>f‘(x)</a:t>
                          </a:r>
                          <a:endParaRPr lang="de-DE" sz="1600" dirty="0">
                            <a:solidFill>
                              <a:srgbClr val="0000FF"/>
                            </a:solidFill>
                          </a:endParaRPr>
                        </a:p>
                      </a:txBody>
                      <a:tcPr marL="82944" marR="82944" marT="41476" marB="41476"/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36093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de-DE" sz="1600" dirty="0" smtClean="0"/>
                            <a:t>Konstanter Faktor:</a:t>
                          </a:r>
                          <a:endParaRPr lang="de-DE" sz="1600" dirty="0"/>
                        </a:p>
                      </a:txBody>
                      <a:tcPr marL="82944" marR="82944" marT="41476" marB="41476" anchor="ctr"/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de-DE" sz="1600" i="1" smtClean="0">
                                    <a:latin typeface="Cambria Math"/>
                                  </a:rPr>
                                  <m:t>𝑐</m:t>
                                </m:r>
                                <m:r>
                                  <a:rPr lang="de-DE" sz="1600" i="0">
                                    <a:latin typeface="Cambria Math"/>
                                  </a:rPr>
                                  <m:t>⋅</m:t>
                                </m:r>
                                <m:r>
                                  <a:rPr lang="de-DE" sz="1600" i="1">
                                    <a:latin typeface="Cambria Math"/>
                                  </a:rPr>
                                  <m:t>𝑢</m:t>
                                </m:r>
                                <m:d>
                                  <m:dPr>
                                    <m:ctrlPr>
                                      <a:rPr lang="de-DE" sz="1600" i="1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de-DE" sz="1600" i="1">
                                        <a:latin typeface="Cambria Math"/>
                                      </a:rPr>
                                      <m:t>𝑥</m:t>
                                    </m:r>
                                  </m:e>
                                </m:d>
                              </m:oMath>
                            </m:oMathPara>
                          </a14:m>
                          <a:endParaRPr lang="de-DE" sz="1600" i="0" dirty="0">
                            <a:latin typeface="Albany" pitchFamily="18"/>
                          </a:endParaRPr>
                        </a:p>
                      </a:txBody>
                      <a:tcPr marL="82944" marR="82944" marT="41476" marB="41476"/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de-DE" sz="1600" i="1" smtClean="0">
                                    <a:latin typeface="Cambria Math"/>
                                  </a:rPr>
                                  <m:t>𝑐</m:t>
                                </m:r>
                                <m:r>
                                  <a:rPr lang="de-DE" sz="1600" i="0">
                                    <a:latin typeface="Cambria Math"/>
                                  </a:rPr>
                                  <m:t>⋅</m:t>
                                </m:r>
                                <m:r>
                                  <a:rPr lang="de-DE" sz="1600" i="1">
                                    <a:latin typeface="Cambria Math"/>
                                  </a:rPr>
                                  <m:t>𝑢</m:t>
                                </m:r>
                                <m:r>
                                  <a:rPr lang="de-DE" sz="1600" i="0">
                                    <a:latin typeface="Cambria Math"/>
                                  </a:rPr>
                                  <m:t>′</m:t>
                                </m:r>
                                <m:d>
                                  <m:dPr>
                                    <m:ctrlPr>
                                      <a:rPr lang="de-DE" sz="1600" i="1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de-DE" sz="1600" i="1">
                                        <a:latin typeface="Cambria Math"/>
                                      </a:rPr>
                                      <m:t>𝑥</m:t>
                                    </m:r>
                                  </m:e>
                                </m:d>
                              </m:oMath>
                            </m:oMathPara>
                          </a14:m>
                          <a:endParaRPr lang="de-DE" sz="1600" i="0" dirty="0">
                            <a:latin typeface="Albany" pitchFamily="18"/>
                          </a:endParaRPr>
                        </a:p>
                      </a:txBody>
                      <a:tcPr marL="82944" marR="82944" marT="41476" marB="41476"/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36093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de-DE" sz="1600" dirty="0" smtClean="0"/>
                            <a:t>Summenregel:</a:t>
                          </a:r>
                          <a:endParaRPr lang="de-DE" sz="1600" dirty="0"/>
                        </a:p>
                      </a:txBody>
                      <a:tcPr marL="82944" marR="82944" marT="41476" marB="41476" anchor="ctr"/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de-DE" sz="1600" i="1" smtClean="0">
                                    <a:latin typeface="Cambria Math"/>
                                  </a:rPr>
                                  <m:t>𝑢</m:t>
                                </m:r>
                                <m:d>
                                  <m:dPr>
                                    <m:ctrlPr>
                                      <a:rPr lang="de-DE" sz="1600" i="1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de-DE" sz="1600" i="1">
                                        <a:latin typeface="Cambria Math"/>
                                      </a:rPr>
                                      <m:t>𝑥</m:t>
                                    </m:r>
                                  </m:e>
                                </m:d>
                                <m:r>
                                  <a:rPr lang="de-DE" sz="1600" i="0">
                                    <a:latin typeface="Cambria Math"/>
                                  </a:rPr>
                                  <m:t>+</m:t>
                                </m:r>
                                <m:r>
                                  <a:rPr lang="de-DE" sz="1600" i="1">
                                    <a:latin typeface="Cambria Math"/>
                                  </a:rPr>
                                  <m:t>𝑣</m:t>
                                </m:r>
                                <m:d>
                                  <m:dPr>
                                    <m:ctrlPr>
                                      <a:rPr lang="de-DE" sz="1600" i="1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de-DE" sz="1600" i="1">
                                        <a:latin typeface="Cambria Math"/>
                                      </a:rPr>
                                      <m:t>𝑥</m:t>
                                    </m:r>
                                  </m:e>
                                </m:d>
                              </m:oMath>
                            </m:oMathPara>
                          </a14:m>
                          <a:endParaRPr lang="de-DE" sz="1600" i="0" dirty="0">
                            <a:latin typeface="Albany" pitchFamily="18"/>
                          </a:endParaRPr>
                        </a:p>
                      </a:txBody>
                      <a:tcPr marL="82944" marR="82944" marT="41476" marB="41476"/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de-DE" sz="1600" i="1" smtClean="0">
                                    <a:latin typeface="Cambria Math"/>
                                  </a:rPr>
                                  <m:t>𝑢</m:t>
                                </m:r>
                                <m:r>
                                  <a:rPr lang="de-DE" sz="1600" i="0">
                                    <a:latin typeface="Cambria Math"/>
                                  </a:rPr>
                                  <m:t>′</m:t>
                                </m:r>
                                <m:d>
                                  <m:dPr>
                                    <m:ctrlPr>
                                      <a:rPr lang="de-DE" sz="1600" i="1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de-DE" sz="1600" i="1">
                                        <a:latin typeface="Cambria Math"/>
                                      </a:rPr>
                                      <m:t>𝑥</m:t>
                                    </m:r>
                                  </m:e>
                                </m:d>
                                <m:r>
                                  <a:rPr lang="de-DE" sz="1600" i="0">
                                    <a:latin typeface="Cambria Math"/>
                                  </a:rPr>
                                  <m:t>+</m:t>
                                </m:r>
                                <m:r>
                                  <a:rPr lang="de-DE" sz="1600" i="1">
                                    <a:latin typeface="Cambria Math"/>
                                  </a:rPr>
                                  <m:t>𝑣</m:t>
                                </m:r>
                                <m:r>
                                  <a:rPr lang="de-DE" sz="1600" i="0">
                                    <a:latin typeface="Cambria Math"/>
                                  </a:rPr>
                                  <m:t>′</m:t>
                                </m:r>
                                <m:d>
                                  <m:dPr>
                                    <m:ctrlPr>
                                      <a:rPr lang="de-DE" sz="1600" i="1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de-DE" sz="1600" i="1">
                                        <a:latin typeface="Cambria Math"/>
                                      </a:rPr>
                                      <m:t>𝑥</m:t>
                                    </m:r>
                                  </m:e>
                                </m:d>
                              </m:oMath>
                            </m:oMathPara>
                          </a14:m>
                          <a:endParaRPr lang="de-DE" sz="1600" i="0" dirty="0">
                            <a:latin typeface="Albany" pitchFamily="18"/>
                          </a:endParaRPr>
                        </a:p>
                      </a:txBody>
                      <a:tcPr marL="82944" marR="82944" marT="41476" marB="41476"/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36093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de-DE" sz="1600" dirty="0" smtClean="0"/>
                            <a:t>Produktregel:</a:t>
                          </a:r>
                          <a:endParaRPr lang="de-DE" sz="1600" dirty="0"/>
                        </a:p>
                      </a:txBody>
                      <a:tcPr marL="82944" marR="82944" marT="41476" marB="41476" anchor="ctr"/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de-DE" sz="1600" i="1" smtClean="0">
                                    <a:latin typeface="Cambria Math"/>
                                  </a:rPr>
                                  <m:t>𝑢</m:t>
                                </m:r>
                                <m:d>
                                  <m:dPr>
                                    <m:ctrlPr>
                                      <a:rPr lang="de-DE" sz="1600" i="1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de-DE" sz="1600" i="1">
                                        <a:latin typeface="Cambria Math"/>
                                      </a:rPr>
                                      <m:t>𝑥</m:t>
                                    </m:r>
                                  </m:e>
                                </m:d>
                                <m:r>
                                  <a:rPr lang="de-DE" sz="1600" i="0">
                                    <a:latin typeface="Cambria Math"/>
                                  </a:rPr>
                                  <m:t>⋅</m:t>
                                </m:r>
                                <m:r>
                                  <a:rPr lang="de-DE" sz="1600" i="1">
                                    <a:latin typeface="Cambria Math"/>
                                  </a:rPr>
                                  <m:t>𝑣</m:t>
                                </m:r>
                                <m:d>
                                  <m:dPr>
                                    <m:ctrlPr>
                                      <a:rPr lang="de-DE" sz="1600" i="1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de-DE" sz="1600" i="1">
                                        <a:latin typeface="Cambria Math"/>
                                      </a:rPr>
                                      <m:t>𝑥</m:t>
                                    </m:r>
                                  </m:e>
                                </m:d>
                              </m:oMath>
                            </m:oMathPara>
                          </a14:m>
                          <a:endParaRPr lang="de-DE" sz="1600" i="0" dirty="0">
                            <a:latin typeface="Albany" pitchFamily="18"/>
                          </a:endParaRPr>
                        </a:p>
                      </a:txBody>
                      <a:tcPr marL="82944" marR="82944" marT="41476" marB="41476"/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de-DE" sz="1600" i="1" smtClean="0">
                                    <a:latin typeface="Cambria Math"/>
                                  </a:rPr>
                                  <m:t>𝑢</m:t>
                                </m:r>
                                <m:r>
                                  <a:rPr lang="de-DE" sz="1600" i="0">
                                    <a:latin typeface="Cambria Math"/>
                                  </a:rPr>
                                  <m:t>′</m:t>
                                </m:r>
                                <m:d>
                                  <m:dPr>
                                    <m:ctrlPr>
                                      <a:rPr lang="de-DE" sz="1600" i="1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de-DE" sz="1600" i="1">
                                        <a:latin typeface="Cambria Math"/>
                                      </a:rPr>
                                      <m:t>𝑥</m:t>
                                    </m:r>
                                  </m:e>
                                </m:d>
                                <m:r>
                                  <a:rPr lang="de-DE" sz="1600" i="0">
                                    <a:latin typeface="Cambria Math"/>
                                  </a:rPr>
                                  <m:t>⋅</m:t>
                                </m:r>
                                <m:r>
                                  <a:rPr lang="de-DE" sz="1600" i="1">
                                    <a:latin typeface="Cambria Math"/>
                                  </a:rPr>
                                  <m:t>𝑣</m:t>
                                </m:r>
                                <m:d>
                                  <m:dPr>
                                    <m:ctrlPr>
                                      <a:rPr lang="de-DE" sz="1600" i="1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de-DE" sz="1600" i="1">
                                        <a:latin typeface="Cambria Math"/>
                                      </a:rPr>
                                      <m:t>𝑥</m:t>
                                    </m:r>
                                  </m:e>
                                </m:d>
                                <m:r>
                                  <a:rPr lang="de-DE" sz="1600" i="0">
                                    <a:latin typeface="Cambria Math"/>
                                  </a:rPr>
                                  <m:t>+</m:t>
                                </m:r>
                                <m:r>
                                  <a:rPr lang="de-DE" sz="1600" i="1">
                                    <a:latin typeface="Cambria Math"/>
                                  </a:rPr>
                                  <m:t>𝑢</m:t>
                                </m:r>
                                <m:d>
                                  <m:dPr>
                                    <m:ctrlPr>
                                      <a:rPr lang="de-DE" sz="1600" i="1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de-DE" sz="1600" i="1">
                                        <a:latin typeface="Cambria Math"/>
                                      </a:rPr>
                                      <m:t>𝑥</m:t>
                                    </m:r>
                                  </m:e>
                                </m:d>
                                <m:r>
                                  <a:rPr lang="de-DE" sz="1600" i="0">
                                    <a:latin typeface="Cambria Math"/>
                                  </a:rPr>
                                  <m:t>⋅</m:t>
                                </m:r>
                                <m:r>
                                  <a:rPr lang="de-DE" sz="1600" i="1">
                                    <a:latin typeface="Cambria Math"/>
                                  </a:rPr>
                                  <m:t>𝑣</m:t>
                                </m:r>
                                <m:r>
                                  <a:rPr lang="de-DE" sz="1600" i="0">
                                    <a:latin typeface="Cambria Math"/>
                                  </a:rPr>
                                  <m:t>′</m:t>
                                </m:r>
                                <m:d>
                                  <m:dPr>
                                    <m:ctrlPr>
                                      <a:rPr lang="de-DE" sz="1600" i="1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de-DE" sz="1600" i="1">
                                        <a:latin typeface="Cambria Math"/>
                                      </a:rPr>
                                      <m:t>𝑥</m:t>
                                    </m:r>
                                  </m:e>
                                </m:d>
                              </m:oMath>
                            </m:oMathPara>
                          </a14:m>
                          <a:endParaRPr lang="de-DE" sz="1600" i="0" dirty="0">
                            <a:latin typeface="Albany" pitchFamily="18"/>
                          </a:endParaRPr>
                        </a:p>
                      </a:txBody>
                      <a:tcPr marL="82944" marR="82944" marT="41476" marB="41476"/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  <a:tr h="45727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de-DE" sz="1600" dirty="0" smtClean="0"/>
                            <a:t>Kettenregel:</a:t>
                          </a:r>
                          <a:endParaRPr lang="de-DE" sz="1600" dirty="0"/>
                        </a:p>
                      </a:txBody>
                      <a:tcPr marL="82944" marR="82944" marT="41476" marB="41476" anchor="ctr"/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de-DE" sz="1600" i="1" smtClean="0">
                                    <a:latin typeface="Cambria Math"/>
                                  </a:rPr>
                                  <m:t>𝑢</m:t>
                                </m:r>
                                <m:d>
                                  <m:dPr>
                                    <m:ctrlPr>
                                      <a:rPr lang="de-DE" sz="1600" i="1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de-DE" sz="1600" i="1">
                                        <a:latin typeface="Cambria Math"/>
                                      </a:rPr>
                                      <m:t>𝑣</m:t>
                                    </m:r>
                                    <m:d>
                                      <m:dPr>
                                        <m:ctrlPr>
                                          <a:rPr lang="de-DE" sz="1600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dPr>
                                      <m:e>
                                        <m:r>
                                          <a:rPr lang="de-DE" sz="1600" i="1">
                                            <a:latin typeface="Cambria Math"/>
                                          </a:rPr>
                                          <m:t>𝑥</m:t>
                                        </m:r>
                                      </m:e>
                                    </m:d>
                                  </m:e>
                                </m:d>
                              </m:oMath>
                            </m:oMathPara>
                          </a14:m>
                          <a:endParaRPr lang="de-DE" sz="1600" i="0" dirty="0">
                            <a:latin typeface="Albany" pitchFamily="18"/>
                          </a:endParaRPr>
                        </a:p>
                      </a:txBody>
                      <a:tcPr marL="82944" marR="82944" marT="41476" marB="41476"/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de-DE" sz="1600" i="1" smtClean="0">
                                    <a:latin typeface="Cambria Math"/>
                                  </a:rPr>
                                  <m:t>𝑢</m:t>
                                </m:r>
                                <m:r>
                                  <a:rPr lang="de-DE" sz="1600" i="0">
                                    <a:latin typeface="Cambria Math"/>
                                  </a:rPr>
                                  <m:t>′</m:t>
                                </m:r>
                                <m:d>
                                  <m:dPr>
                                    <m:ctrlPr>
                                      <a:rPr lang="de-DE" sz="1600" i="1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de-DE" sz="1600" i="1">
                                        <a:latin typeface="Cambria Math"/>
                                      </a:rPr>
                                      <m:t>𝑣</m:t>
                                    </m:r>
                                    <m:d>
                                      <m:dPr>
                                        <m:ctrlPr>
                                          <a:rPr lang="de-DE" sz="1600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dPr>
                                      <m:e>
                                        <m:r>
                                          <a:rPr lang="de-DE" sz="1600" i="1">
                                            <a:latin typeface="Cambria Math"/>
                                          </a:rPr>
                                          <m:t>𝑥</m:t>
                                        </m:r>
                                      </m:e>
                                    </m:d>
                                  </m:e>
                                </m:d>
                                <m:r>
                                  <a:rPr lang="de-DE" sz="1600" i="0">
                                    <a:latin typeface="Cambria Math"/>
                                  </a:rPr>
                                  <m:t>⋅</m:t>
                                </m:r>
                                <m:r>
                                  <a:rPr lang="de-DE" sz="1600" i="1">
                                    <a:latin typeface="Cambria Math"/>
                                  </a:rPr>
                                  <m:t>𝑣</m:t>
                                </m:r>
                                <m:r>
                                  <a:rPr lang="de-DE" sz="1600" i="0">
                                    <a:latin typeface="Cambria Math"/>
                                  </a:rPr>
                                  <m:t>′</m:t>
                                </m:r>
                                <m:d>
                                  <m:dPr>
                                    <m:ctrlPr>
                                      <a:rPr lang="de-DE" sz="1600" i="1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de-DE" sz="1600" i="1">
                                        <a:latin typeface="Cambria Math"/>
                                      </a:rPr>
                                      <m:t>𝑥</m:t>
                                    </m:r>
                                  </m:e>
                                </m:d>
                              </m:oMath>
                            </m:oMathPara>
                          </a14:m>
                          <a:endParaRPr lang="de-DE" sz="1600" i="0" dirty="0">
                            <a:latin typeface="Albany" pitchFamily="18"/>
                          </a:endParaRPr>
                        </a:p>
                      </a:txBody>
                      <a:tcPr marL="82944" marR="82944" marT="41476" marB="41476"/>
                    </a:tc>
                    <a:extLst>
                      <a:ext uri="{0D108BD9-81ED-4DB2-BD59-A6C34878D82A}">
                        <a16:rowId xmlns:a16="http://schemas.microsoft.com/office/drawing/2014/main" val="10004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15" name="Tabelle 14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581808869"/>
                  </p:ext>
                </p:extLst>
              </p:nvPr>
            </p:nvGraphicFramePr>
            <p:xfrm>
              <a:off x="1187885" y="2051638"/>
              <a:ext cx="7704855" cy="2095492"/>
            </p:xfrm>
            <a:graphic>
              <a:graphicData uri="http://schemas.openxmlformats.org/drawingml/2006/table">
                <a:tbl>
                  <a:tblPr firstRow="1" bandRow="1">
                    <a:tableStyleId>{3C2FFA5D-87B4-456A-9821-1D502468CF0F}</a:tableStyleId>
                  </a:tblPr>
                  <a:tblGrid>
                    <a:gridCol w="2340259"/>
                    <a:gridCol w="2376264"/>
                    <a:gridCol w="2988332"/>
                  </a:tblGrid>
                  <a:tr h="397859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de-DE" dirty="0" smtClean="0">
                              <a:solidFill>
                                <a:srgbClr val="0000FF"/>
                              </a:solidFill>
                            </a:rPr>
                            <a:t>Rechenregel</a:t>
                          </a:r>
                          <a:endParaRPr lang="de-DE" dirty="0">
                            <a:solidFill>
                              <a:srgbClr val="0000FF"/>
                            </a:solidFill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de-DE" dirty="0" smtClean="0">
                              <a:solidFill>
                                <a:srgbClr val="0000FF"/>
                              </a:solidFill>
                            </a:rPr>
                            <a:t>f(x)</a:t>
                          </a:r>
                          <a:endParaRPr lang="de-DE" dirty="0">
                            <a:solidFill>
                              <a:srgbClr val="0000FF"/>
                            </a:solidFill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de-DE" dirty="0" smtClean="0">
                              <a:solidFill>
                                <a:srgbClr val="0000FF"/>
                              </a:solidFill>
                            </a:rPr>
                            <a:t>f‘(x)</a:t>
                          </a:r>
                          <a:endParaRPr lang="de-DE" dirty="0">
                            <a:solidFill>
                              <a:srgbClr val="0000FF"/>
                            </a:solidFill>
                          </a:endParaRPr>
                        </a:p>
                      </a:txBody>
                      <a:tcPr/>
                    </a:tc>
                  </a:tr>
                  <a:tr h="397859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de-DE" dirty="0" smtClean="0"/>
                            <a:t>Konstanter Faktor:</a:t>
                          </a:r>
                          <a:endParaRPr lang="de-DE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endParaRPr lang="de-DE"/>
                        </a:p>
                      </a:txBody>
                      <a:tcPr>
                        <a:blipFill rotWithShape="1">
                          <a:blip r:embed="rId3"/>
                          <a:stretch>
                            <a:fillRect l="-100256" t="-107692" r="-127436" b="-34615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de-DE"/>
                        </a:p>
                      </a:txBody>
                      <a:tcPr>
                        <a:blipFill rotWithShape="1">
                          <a:blip r:embed="rId3"/>
                          <a:stretch>
                            <a:fillRect l="-159388" t="-107692" r="-1429" b="-346154"/>
                          </a:stretch>
                        </a:blipFill>
                      </a:tcPr>
                    </a:tc>
                  </a:tr>
                  <a:tr h="397859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de-DE" dirty="0" smtClean="0"/>
                            <a:t>Summenregel:</a:t>
                          </a:r>
                          <a:endParaRPr lang="de-DE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endParaRPr lang="de-DE"/>
                        </a:p>
                      </a:txBody>
                      <a:tcPr>
                        <a:blipFill rotWithShape="1">
                          <a:blip r:embed="rId3"/>
                          <a:stretch>
                            <a:fillRect l="-100256" t="-207692" r="-127436" b="-24615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de-DE"/>
                        </a:p>
                      </a:txBody>
                      <a:tcPr>
                        <a:blipFill rotWithShape="1">
                          <a:blip r:embed="rId3"/>
                          <a:stretch>
                            <a:fillRect l="-159388" t="-207692" r="-1429" b="-246154"/>
                          </a:stretch>
                        </a:blipFill>
                      </a:tcPr>
                    </a:tc>
                  </a:tr>
                  <a:tr h="397859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de-DE" dirty="0" smtClean="0"/>
                            <a:t>Produktregel:</a:t>
                          </a:r>
                          <a:endParaRPr lang="de-DE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endParaRPr lang="de-DE"/>
                        </a:p>
                      </a:txBody>
                      <a:tcPr>
                        <a:blipFill rotWithShape="1">
                          <a:blip r:embed="rId3"/>
                          <a:stretch>
                            <a:fillRect l="-100256" t="-307692" r="-127436" b="-14615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de-DE"/>
                        </a:p>
                      </a:txBody>
                      <a:tcPr>
                        <a:blipFill rotWithShape="1">
                          <a:blip r:embed="rId3"/>
                          <a:stretch>
                            <a:fillRect l="-159388" t="-307692" r="-1429" b="-146154"/>
                          </a:stretch>
                        </a:blipFill>
                      </a:tcPr>
                    </a:tc>
                  </a:tr>
                  <a:tr h="504056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de-DE" dirty="0" smtClean="0"/>
                            <a:t>Kettenregel:</a:t>
                          </a:r>
                          <a:endParaRPr lang="de-DE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endParaRPr lang="de-DE"/>
                        </a:p>
                      </a:txBody>
                      <a:tcPr>
                        <a:blipFill rotWithShape="1">
                          <a:blip r:embed="rId3"/>
                          <a:stretch>
                            <a:fillRect l="-100256" t="-319277" r="-127436" b="-1445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de-DE"/>
                        </a:p>
                      </a:txBody>
                      <a:tcPr>
                        <a:blipFill rotWithShape="1">
                          <a:blip r:embed="rId3"/>
                          <a:stretch>
                            <a:fillRect l="-159388" t="-319277" r="-1429" b="-14458"/>
                          </a:stretch>
                        </a:blipFill>
                      </a:tcPr>
                    </a:tc>
                  </a:tr>
                </a:tbl>
              </a:graphicData>
            </a:graphic>
          </p:graphicFrame>
        </mc:Fallback>
      </mc:AlternateContent>
      <p:sp>
        <p:nvSpPr>
          <p:cNvPr id="2" name="Titel 1"/>
          <p:cNvSpPr txBox="1">
            <a:spLocks noGrp="1"/>
          </p:cNvSpPr>
          <p:nvPr>
            <p:ph type="title"/>
          </p:nvPr>
        </p:nvSpPr>
        <p:spPr/>
        <p:txBody>
          <a:bodyPr lIns="82945" tIns="41473" rIns="82945" bIns="41473">
            <a:normAutofit/>
          </a:bodyPr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>
              <a:buNone/>
            </a:pPr>
            <a:r>
              <a:rPr lang="de-DE" dirty="0" smtClean="0"/>
              <a:t>Rechenregeln</a:t>
            </a:r>
            <a:endParaRPr lang="de-DE" dirty="0"/>
          </a:p>
        </p:txBody>
      </p:sp>
      <p:sp>
        <p:nvSpPr>
          <p:cNvPr id="16" name="Textplatzhalter 5"/>
          <p:cNvSpPr txBox="1">
            <a:spLocks/>
          </p:cNvSpPr>
          <p:nvPr/>
        </p:nvSpPr>
        <p:spPr>
          <a:xfrm>
            <a:off x="1044855" y="4343541"/>
            <a:ext cx="7119607" cy="1077208"/>
          </a:xfrm>
          <a:prstGeom prst="rect">
            <a:avLst/>
          </a:prstGeom>
        </p:spPr>
        <p:txBody>
          <a:bodyPr vert="horz" wrap="square" lIns="91430" tIns="45715" rIns="91430" bIns="45715">
            <a:spAutoFit/>
          </a:bodyPr>
          <a:lstStyle>
            <a:defPPr marL="432000" lvl="0" indent="-324000">
              <a:spcBef>
                <a:spcPts val="0"/>
              </a:spcBef>
              <a:spcAft>
                <a:spcPts val="1417"/>
              </a:spcAft>
              <a:buSzPct val="45000"/>
              <a:buFont typeface="StarSymbol"/>
              <a:buNone/>
              <a:defRPr lang="de-DE" sz="3200" b="0" i="0" u="none" strike="noStrike" kern="1200">
                <a:ln>
                  <a:noFill/>
                </a:ln>
                <a:latin typeface="Arial" pitchFamily="18"/>
                <a:ea typeface="MS Gothic" pitchFamily="2"/>
                <a:cs typeface="Tahoma" pitchFamily="2"/>
              </a:defRPr>
            </a:defPPr>
            <a:lvl1pPr marL="432000" lvl="0" indent="-324000" algn="l" rtl="0" eaLnBrk="1" latinLnBrk="0" hangingPunct="1">
              <a:spcBef>
                <a:spcPts val="0"/>
              </a:spcBef>
              <a:spcAft>
                <a:spcPts val="1417"/>
              </a:spcAft>
              <a:buClr>
                <a:schemeClr val="accent2"/>
              </a:buClr>
              <a:buSzPct val="45000"/>
              <a:buFont typeface="StarSymbol"/>
              <a:buChar char="●"/>
              <a:defRPr kumimoji="0" lang="de-DE" sz="3200" b="0" i="0" u="none" strike="noStrike" kern="1200">
                <a:ln>
                  <a:noFill/>
                </a:ln>
                <a:solidFill>
                  <a:schemeClr val="tx1"/>
                </a:solidFill>
                <a:latin typeface="Arial" pitchFamily="18"/>
                <a:ea typeface="MS Gothic" pitchFamily="2"/>
                <a:cs typeface="Tahoma" pitchFamily="2"/>
              </a:defRPr>
            </a:lvl1pPr>
            <a:lvl2pPr marL="864000" lvl="1" indent="-324000" algn="l" rtl="0" eaLnBrk="1" latinLnBrk="0" hangingPunct="1">
              <a:spcBef>
                <a:spcPts val="0"/>
              </a:spcBef>
              <a:spcAft>
                <a:spcPts val="1134"/>
              </a:spcAft>
              <a:buClr>
                <a:schemeClr val="accent1"/>
              </a:buClr>
              <a:buSzPct val="45000"/>
              <a:buFont typeface="StarSymbol"/>
              <a:buChar char="●"/>
              <a:defRPr kumimoji="0" lang="de-DE" sz="2800" b="0" i="0" u="none" strike="noStrike" kern="1200">
                <a:ln>
                  <a:noFill/>
                </a:ln>
                <a:solidFill>
                  <a:schemeClr val="tx1"/>
                </a:solidFill>
                <a:latin typeface="Arial" pitchFamily="18"/>
                <a:ea typeface="MS Gothic" pitchFamily="2"/>
                <a:cs typeface="Tahoma" pitchFamily="2"/>
              </a:defRPr>
            </a:lvl2pPr>
            <a:lvl3pPr marL="1295999" lvl="2" indent="-288000" algn="l" rtl="0" eaLnBrk="1" latinLnBrk="0" hangingPunct="1">
              <a:spcBef>
                <a:spcPts val="0"/>
              </a:spcBef>
              <a:spcAft>
                <a:spcPts val="850"/>
              </a:spcAft>
              <a:buClr>
                <a:schemeClr val="accent2"/>
              </a:buClr>
              <a:buSzPct val="75000"/>
              <a:buFont typeface="StarSymbol"/>
              <a:buChar char="–"/>
              <a:defRPr kumimoji="0" lang="de-DE" sz="2400" b="0" i="0" u="none" strike="noStrike" kern="1200">
                <a:ln>
                  <a:noFill/>
                </a:ln>
                <a:solidFill>
                  <a:schemeClr val="tx1"/>
                </a:solidFill>
                <a:latin typeface="Arial" pitchFamily="18"/>
                <a:ea typeface="MS Gothic" pitchFamily="2"/>
                <a:cs typeface="Tahoma" pitchFamily="2"/>
              </a:defRPr>
            </a:lvl3pPr>
            <a:lvl4pPr marL="1728000" lvl="3" indent="-216000" algn="l" rtl="0" eaLnBrk="1" latinLnBrk="0" hangingPunct="1">
              <a:spcBef>
                <a:spcPts val="0"/>
              </a:spcBef>
              <a:spcAft>
                <a:spcPts val="567"/>
              </a:spcAft>
              <a:buClr>
                <a:schemeClr val="accent3"/>
              </a:buClr>
              <a:buSzPct val="45000"/>
              <a:buFont typeface="StarSymbol"/>
              <a:buChar char="●"/>
              <a:defRPr kumimoji="0" lang="de-DE" sz="2000" b="0" i="0" u="none" strike="noStrike" kern="1200">
                <a:ln>
                  <a:noFill/>
                </a:ln>
                <a:solidFill>
                  <a:schemeClr val="tx1"/>
                </a:solidFill>
                <a:latin typeface="Arial" pitchFamily="18"/>
                <a:ea typeface="MS Gothic" pitchFamily="2"/>
                <a:cs typeface="Tahoma" pitchFamily="2"/>
              </a:defRPr>
            </a:lvl4pPr>
            <a:lvl5pPr marL="2160000" lvl="4" indent="-216000" algn="l" rtl="0" eaLnBrk="1" latinLnBrk="0" hangingPunct="1">
              <a:spcBef>
                <a:spcPts val="0"/>
              </a:spcBef>
              <a:spcAft>
                <a:spcPts val="283"/>
              </a:spcAft>
              <a:buClr>
                <a:schemeClr val="accent4"/>
              </a:buClr>
              <a:buSzPct val="75000"/>
              <a:buFont typeface="StarSymbol"/>
              <a:buChar char="–"/>
              <a:defRPr kumimoji="0" lang="de-DE" sz="2000" b="0" i="0" u="none" strike="noStrike" kern="1200">
                <a:ln>
                  <a:noFill/>
                </a:ln>
                <a:solidFill>
                  <a:schemeClr val="tx1"/>
                </a:solidFill>
                <a:latin typeface="Arial" pitchFamily="18"/>
                <a:ea typeface="MS Gothic" pitchFamily="2"/>
                <a:cs typeface="Tahoma" pitchFamily="2"/>
              </a:defRPr>
            </a:lvl5pPr>
            <a:lvl6pPr marL="2592000" lvl="5" indent="-216000" algn="l" rtl="0" eaLnBrk="1" latinLnBrk="0" hangingPunct="1">
              <a:spcBef>
                <a:spcPts val="0"/>
              </a:spcBef>
              <a:spcAft>
                <a:spcPts val="283"/>
              </a:spcAft>
              <a:buClr>
                <a:schemeClr val="accent1"/>
              </a:buClr>
              <a:buSzPct val="45000"/>
              <a:buFont typeface="StarSymbol"/>
              <a:buChar char="●"/>
              <a:defRPr kumimoji="0" lang="de-DE" sz="2000" b="0" i="0" u="none" strike="noStrike" kern="1200" baseline="0">
                <a:ln>
                  <a:noFill/>
                </a:ln>
                <a:solidFill>
                  <a:schemeClr val="tx1"/>
                </a:solidFill>
                <a:latin typeface="Arial" pitchFamily="18"/>
                <a:ea typeface="MS Gothic" pitchFamily="2"/>
                <a:cs typeface="Tahoma" pitchFamily="2"/>
              </a:defRPr>
            </a:lvl6pPr>
            <a:lvl7pPr marL="3024000" lvl="6" indent="-216000" algn="l" rtl="0" eaLnBrk="1" latinLnBrk="0" hangingPunct="1">
              <a:spcBef>
                <a:spcPts val="0"/>
              </a:spcBef>
              <a:spcAft>
                <a:spcPts val="283"/>
              </a:spcAft>
              <a:buClr>
                <a:schemeClr val="accent2"/>
              </a:buClr>
              <a:buSzPct val="45000"/>
              <a:buFont typeface="StarSymbol"/>
              <a:buChar char="●"/>
              <a:defRPr kumimoji="0" lang="de-DE" sz="2000" b="0" i="0" u="none" strike="noStrike" kern="1200" baseline="0">
                <a:ln>
                  <a:noFill/>
                </a:ln>
                <a:solidFill>
                  <a:schemeClr val="tx1"/>
                </a:solidFill>
                <a:latin typeface="Arial" pitchFamily="18"/>
                <a:ea typeface="MS Gothic" pitchFamily="2"/>
                <a:cs typeface="Tahoma" pitchFamily="2"/>
              </a:defRPr>
            </a:lvl7pPr>
            <a:lvl8pPr marL="3456000" lvl="7" indent="-216000" algn="l" rtl="0" eaLnBrk="1" latinLnBrk="0" hangingPunct="1">
              <a:spcBef>
                <a:spcPts val="0"/>
              </a:spcBef>
              <a:spcAft>
                <a:spcPts val="283"/>
              </a:spcAft>
              <a:buClr>
                <a:schemeClr val="accent3"/>
              </a:buClr>
              <a:buSzPct val="45000"/>
              <a:buFont typeface="StarSymbol"/>
              <a:buChar char="●"/>
              <a:defRPr kumimoji="0" lang="de-DE" sz="2000" b="0" i="0" u="none" strike="noStrike" kern="1200" baseline="0">
                <a:ln>
                  <a:noFill/>
                </a:ln>
                <a:solidFill>
                  <a:schemeClr val="tx1"/>
                </a:solidFill>
                <a:latin typeface="Arial" pitchFamily="18"/>
                <a:ea typeface="MS Gothic" pitchFamily="2"/>
                <a:cs typeface="Tahoma" pitchFamily="2"/>
              </a:defRPr>
            </a:lvl8pPr>
            <a:lvl9pPr marL="3887999" lvl="8" indent="-216000" algn="l" rtl="0" eaLnBrk="1" latinLnBrk="0" hangingPunct="1">
              <a:spcBef>
                <a:spcPts val="0"/>
              </a:spcBef>
              <a:spcAft>
                <a:spcPts val="283"/>
              </a:spcAft>
              <a:buClr>
                <a:schemeClr val="accent4"/>
              </a:buClr>
              <a:buSzPct val="45000"/>
              <a:buFont typeface="StarSymbol"/>
              <a:buChar char="●"/>
              <a:defRPr kumimoji="0" lang="de-DE" sz="2000" b="0" i="0" u="none" strike="noStrike" kern="1200" baseline="0">
                <a:ln>
                  <a:noFill/>
                </a:ln>
                <a:solidFill>
                  <a:schemeClr val="tx1"/>
                </a:solidFill>
                <a:latin typeface="Arial" pitchFamily="18"/>
                <a:ea typeface="MS Gothic" pitchFamily="2"/>
                <a:cs typeface="Tahoma" pitchFamily="2"/>
              </a:defRPr>
            </a:lvl9pPr>
          </a:lstStyle>
          <a:p>
            <a:pPr marL="0" indent="0">
              <a:spcAft>
                <a:spcPts val="0"/>
              </a:spcAft>
              <a:buNone/>
            </a:pPr>
            <a:r>
              <a:rPr lang="de-DE" dirty="0" smtClean="0">
                <a:solidFill>
                  <a:srgbClr val="000000"/>
                </a:solidFill>
                <a:latin typeface="+mn-lt"/>
              </a:rPr>
              <a:t>Die Quotientenregel kommt im G8-Abitur nicht mehr vor.</a:t>
            </a:r>
            <a:endParaRPr lang="de-DE" dirty="0">
              <a:solidFill>
                <a:srgbClr val="000000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509854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buSzPct val="45000"/>
            </a:pPr>
            <a:r>
              <a:rPr lang="de-DE" dirty="0"/>
              <a:t>Erläuterung der Kettenregel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Inhaltsplatzhalter 2"/>
              <p:cNvSpPr>
                <a:spLocks noGrp="1"/>
              </p:cNvSpPr>
              <p:nvPr>
                <p:ph sz="quarter" idx="1"/>
              </p:nvPr>
            </p:nvSpPr>
            <p:spPr/>
            <p:txBody>
              <a:bodyPr>
                <a:normAutofit/>
              </a:bodyPr>
              <a:lstStyle/>
              <a:p>
                <a:pPr marL="0" lvl="0" indent="0">
                  <a:buNone/>
                </a:pPr>
                <a:r>
                  <a:rPr lang="de-DE" sz="2400" dirty="0" smtClean="0">
                    <a:solidFill>
                      <a:srgbClr val="000000"/>
                    </a:solidFill>
                  </a:rPr>
                  <a:t>Bei einer zusammengesetzten Funktion der Form </a:t>
                </a:r>
                <a:br>
                  <a:rPr lang="de-DE" sz="2400" dirty="0" smtClean="0">
                    <a:solidFill>
                      <a:srgbClr val="000000"/>
                    </a:solidFill>
                  </a:rPr>
                </a:br>
                <a14:m>
                  <m:oMath xmlns:m="http://schemas.openxmlformats.org/officeDocument/2006/math">
                    <m:r>
                      <a:rPr lang="de-DE" sz="2400" i="1" dirty="0" smtClean="0">
                        <a:solidFill>
                          <a:srgbClr val="000000"/>
                        </a:solidFill>
                        <a:latin typeface="Cambria Math"/>
                      </a:rPr>
                      <m:t>𝑓</m:t>
                    </m:r>
                    <m:r>
                      <a:rPr lang="de-DE" sz="2400" i="1" dirty="0" smtClean="0">
                        <a:solidFill>
                          <a:srgbClr val="000000"/>
                        </a:solidFill>
                        <a:latin typeface="Cambria Math"/>
                      </a:rPr>
                      <m:t>(</m:t>
                    </m:r>
                    <m:r>
                      <a:rPr lang="de-DE" sz="2400" i="1" dirty="0" smtClean="0">
                        <a:solidFill>
                          <a:srgbClr val="000000"/>
                        </a:solidFill>
                        <a:latin typeface="Cambria Math"/>
                      </a:rPr>
                      <m:t>𝑥</m:t>
                    </m:r>
                    <m:r>
                      <a:rPr lang="de-DE" sz="2400" i="1" dirty="0" smtClean="0">
                        <a:solidFill>
                          <a:srgbClr val="000000"/>
                        </a:solidFill>
                        <a:latin typeface="Cambria Math"/>
                      </a:rPr>
                      <m:t>) = </m:t>
                    </m:r>
                    <m:r>
                      <a:rPr lang="de-DE" sz="2400" i="1" dirty="0" smtClean="0">
                        <a:solidFill>
                          <a:srgbClr val="000000"/>
                        </a:solidFill>
                        <a:latin typeface="Cambria Math"/>
                      </a:rPr>
                      <m:t>𝑢</m:t>
                    </m:r>
                    <m:r>
                      <a:rPr lang="de-DE" sz="2400" i="1" dirty="0" smtClean="0">
                        <a:solidFill>
                          <a:srgbClr val="000000"/>
                        </a:solidFill>
                        <a:latin typeface="Cambria Math"/>
                      </a:rPr>
                      <m:t>(</m:t>
                    </m:r>
                    <m:r>
                      <a:rPr lang="de-DE" sz="2400" i="1" dirty="0" smtClean="0">
                        <a:solidFill>
                          <a:srgbClr val="000000"/>
                        </a:solidFill>
                        <a:latin typeface="Cambria Math"/>
                      </a:rPr>
                      <m:t>𝑣</m:t>
                    </m:r>
                    <m:r>
                      <a:rPr lang="de-DE" sz="2400" i="1" dirty="0" smtClean="0">
                        <a:solidFill>
                          <a:srgbClr val="000000"/>
                        </a:solidFill>
                        <a:latin typeface="Cambria Math"/>
                      </a:rPr>
                      <m:t>(</m:t>
                    </m:r>
                    <m:r>
                      <a:rPr lang="de-DE" sz="2400" i="1" dirty="0" smtClean="0">
                        <a:solidFill>
                          <a:srgbClr val="000000"/>
                        </a:solidFill>
                        <a:latin typeface="Cambria Math"/>
                      </a:rPr>
                      <m:t>𝑥</m:t>
                    </m:r>
                    <m:r>
                      <a:rPr lang="de-DE" sz="2400" i="1" dirty="0" smtClean="0">
                        <a:solidFill>
                          <a:srgbClr val="000000"/>
                        </a:solidFill>
                        <a:latin typeface="Cambria Math"/>
                      </a:rPr>
                      <m:t>))</m:t>
                    </m:r>
                  </m:oMath>
                </a14:m>
                <a:r>
                  <a:rPr lang="de-DE" sz="2400" dirty="0">
                    <a:solidFill>
                      <a:srgbClr val="000000"/>
                    </a:solidFill>
                  </a:rPr>
                  <a:t> müssen Sie erkennen lernen, welches die „äußere“ und welches die „innere“ Funktion ist.</a:t>
                </a:r>
              </a:p>
              <a:p>
                <a:pPr>
                  <a:buSzPct val="100000"/>
                  <a:buFont typeface="Arial" pitchFamily="34" charset="0"/>
                  <a:buChar char="•"/>
                </a:pPr>
                <a:r>
                  <a:rPr lang="de-DE" sz="2400" dirty="0" smtClean="0"/>
                  <a:t>Bei </a:t>
                </a:r>
                <a14:m>
                  <m:oMath xmlns:m="http://schemas.openxmlformats.org/officeDocument/2006/math">
                    <m:r>
                      <a:rPr lang="de-DE" sz="2400" i="1">
                        <a:latin typeface="Cambria Math"/>
                      </a:rPr>
                      <m:t>𝑓</m:t>
                    </m:r>
                    <m:d>
                      <m:dPr>
                        <m:ctrlPr>
                          <a:rPr lang="de-DE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de-DE" sz="2400" i="1">
                            <a:latin typeface="Cambria Math"/>
                          </a:rPr>
                          <m:t>𝑥</m:t>
                        </m:r>
                      </m:e>
                    </m:d>
                    <m:r>
                      <a:rPr lang="de-DE" sz="2400">
                        <a:latin typeface="Cambria Math"/>
                      </a:rPr>
                      <m:t>=</m:t>
                    </m:r>
                    <m:r>
                      <m:rPr>
                        <m:sty m:val="p"/>
                      </m:rPr>
                      <a:rPr lang="de-DE" sz="2400">
                        <a:latin typeface="Cambria Math"/>
                      </a:rPr>
                      <m:t>ln</m:t>
                    </m:r>
                    <m:d>
                      <m:dPr>
                        <m:ctrlPr>
                          <a:rPr lang="de-DE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de-DE" sz="24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de-DE" sz="2400" i="1">
                                <a:latin typeface="Cambria Math"/>
                              </a:rPr>
                              <m:t>𝑥</m:t>
                            </m:r>
                          </m:e>
                          <m:sup>
                            <m:r>
                              <a:rPr lang="de-DE" sz="2400">
                                <a:latin typeface="Cambria Math"/>
                              </a:rPr>
                              <m:t>2</m:t>
                            </m:r>
                          </m:sup>
                        </m:sSup>
                      </m:e>
                    </m:d>
                  </m:oMath>
                </a14:m>
                <a:r>
                  <a:rPr lang="de-DE" sz="2400" dirty="0" smtClean="0"/>
                  <a:t> ist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de-DE" sz="2400" i="1" dirty="0" smtClean="0">
                        <a:latin typeface="Cambria Math"/>
                      </a:rPr>
                      <m:t>ln</m:t>
                    </m:r>
                    <m:r>
                      <a:rPr lang="de-DE" sz="2400" i="1" dirty="0" smtClean="0">
                        <a:latin typeface="Cambria Math"/>
                      </a:rPr>
                      <m:t>⁡(</m:t>
                    </m:r>
                    <m:r>
                      <a:rPr lang="de-DE" sz="2400" i="1" dirty="0" smtClean="0">
                        <a:latin typeface="Cambria Math"/>
                      </a:rPr>
                      <m:t>𝑥</m:t>
                    </m:r>
                    <m:r>
                      <a:rPr lang="de-DE" sz="2400" i="1" dirty="0" smtClean="0">
                        <a:latin typeface="Cambria Math"/>
                      </a:rPr>
                      <m:t>)</m:t>
                    </m:r>
                  </m:oMath>
                </a14:m>
                <a:r>
                  <a:rPr lang="de-DE" sz="2400" dirty="0" smtClean="0"/>
                  <a:t> außen und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de-DE" sz="2400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de-DE" sz="2400" i="1" dirty="0" smtClean="0"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de-DE" sz="2400" i="1" dirty="0" smtClean="0"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r>
                  <a:rPr lang="de-DE" sz="2400" dirty="0" smtClean="0"/>
                  <a:t> innen. Also ist </a:t>
                </a:r>
                <a14:m>
                  <m:oMath xmlns:m="http://schemas.openxmlformats.org/officeDocument/2006/math">
                    <m:r>
                      <a:rPr lang="de-DE" sz="2400" i="1" dirty="0" smtClean="0">
                        <a:latin typeface="Cambria Math"/>
                      </a:rPr>
                      <m:t>𝑓</m:t>
                    </m:r>
                    <m:r>
                      <a:rPr lang="de-DE" sz="2400" i="1" dirty="0" smtClean="0">
                        <a:latin typeface="Cambria Math"/>
                      </a:rPr>
                      <m:t>‘</m:t>
                    </m:r>
                    <m:d>
                      <m:dPr>
                        <m:ctrlPr>
                          <a:rPr lang="de-DE" sz="2400" i="1" dirty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de-DE" sz="2400" i="1" dirty="0" smtClean="0">
                            <a:latin typeface="Cambria Math"/>
                          </a:rPr>
                          <m:t>𝑥</m:t>
                        </m:r>
                      </m:e>
                    </m:d>
                    <m:r>
                      <a:rPr lang="de-DE" sz="2400" i="1" dirty="0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de-DE" sz="2400" i="1" dirty="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de-DE" sz="2400" i="1" dirty="0" smtClean="0">
                            <a:latin typeface="Cambria Math"/>
                          </a:rPr>
                          <m:t>1</m:t>
                        </m:r>
                      </m:num>
                      <m:den>
                        <m:sSup>
                          <m:sSupPr>
                            <m:ctrlPr>
                              <a:rPr lang="de-DE" sz="2400" i="1" dirty="0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de-DE" sz="2400" i="1" dirty="0" smtClean="0">
                                <a:latin typeface="Cambria Math"/>
                              </a:rPr>
                              <m:t>𝑥</m:t>
                            </m:r>
                          </m:e>
                          <m:sup>
                            <m:r>
                              <a:rPr lang="de-DE" sz="2400" i="1" dirty="0" smtClean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</m:den>
                    </m:f>
                    <m:r>
                      <a:rPr lang="de-DE" sz="2400" i="1" dirty="0" smtClean="0">
                        <a:latin typeface="Cambria Math"/>
                      </a:rPr>
                      <m:t>⋅2</m:t>
                    </m:r>
                    <m:r>
                      <a:rPr lang="de-DE" sz="2400" i="1" dirty="0" smtClean="0">
                        <a:latin typeface="Cambria Math"/>
                      </a:rPr>
                      <m:t>𝑥</m:t>
                    </m:r>
                    <m:r>
                      <a:rPr lang="de-DE" sz="2400" i="1" dirty="0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de-DE" sz="2400" i="1" dirty="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de-DE" sz="2400" i="1" dirty="0" smtClean="0">
                            <a:latin typeface="Cambria Math"/>
                          </a:rPr>
                          <m:t>2</m:t>
                        </m:r>
                      </m:num>
                      <m:den>
                        <m:r>
                          <a:rPr lang="de-DE" sz="2400" i="1" dirty="0" smtClean="0">
                            <a:latin typeface="Cambria Math"/>
                          </a:rPr>
                          <m:t>𝑥</m:t>
                        </m:r>
                      </m:den>
                    </m:f>
                  </m:oMath>
                </a14:m>
                <a:r>
                  <a:rPr lang="de-DE" sz="2400" dirty="0" smtClean="0"/>
                  <a:t>.</a:t>
                </a:r>
              </a:p>
              <a:p>
                <a:pPr>
                  <a:buSzPct val="100000"/>
                  <a:buFont typeface="Arial" pitchFamily="34" charset="0"/>
                  <a:buChar char="•"/>
                </a:pPr>
                <a:r>
                  <a:rPr lang="de-DE" sz="2400" dirty="0" smtClean="0"/>
                  <a:t>Bei Potenzfunktionen ist die Basis die innere Funktion. </a:t>
                </a:r>
                <a14:m>
                  <m:oMath xmlns:m="http://schemas.openxmlformats.org/officeDocument/2006/math">
                    <m:r>
                      <a:rPr lang="de-DE" sz="2400" i="1" dirty="0" smtClean="0">
                        <a:latin typeface="Cambria Math"/>
                      </a:rPr>
                      <m:t>𝑓</m:t>
                    </m:r>
                    <m:d>
                      <m:dPr>
                        <m:ctrlPr>
                          <a:rPr lang="de-DE" sz="2400" i="1" dirty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de-DE" sz="2400" i="1" dirty="0" smtClean="0">
                            <a:latin typeface="Cambria Math"/>
                          </a:rPr>
                          <m:t>𝑥</m:t>
                        </m:r>
                      </m:e>
                    </m:d>
                    <m:r>
                      <a:rPr lang="de-DE" sz="2400" i="1" dirty="0" smtClean="0">
                        <a:latin typeface="Cambria Math"/>
                      </a:rPr>
                      <m:t>=</m:t>
                    </m:r>
                    <m:sSup>
                      <m:sSupPr>
                        <m:ctrlPr>
                          <a:rPr lang="de-DE" sz="2400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de-DE" sz="2400" i="1" dirty="0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func>
                              <m:funcPr>
                                <m:ctrlPr>
                                  <a:rPr lang="de-DE" sz="2400" i="1" dirty="0" smtClean="0">
                                    <a:latin typeface="Cambria Math" panose="02040503050406030204" pitchFamily="18" charset="0"/>
                                  </a:rPr>
                                </m:ctrlPr>
                              </m:funcPr>
                              <m:fName>
                                <m:r>
                                  <m:rPr>
                                    <m:sty m:val="p"/>
                                  </m:rPr>
                                  <a:rPr lang="de-DE" sz="2400" i="0" dirty="0" smtClean="0">
                                    <a:latin typeface="Cambria Math"/>
                                  </a:rPr>
                                  <m:t>sin</m:t>
                                </m:r>
                              </m:fName>
                              <m:e>
                                <m:d>
                                  <m:dPr>
                                    <m:ctrlPr>
                                      <a:rPr lang="de-DE" sz="2400" i="1" dirty="0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de-DE" sz="2400" i="1" dirty="0" smtClean="0">
                                        <a:latin typeface="Cambria Math"/>
                                      </a:rPr>
                                      <m:t>𝑥</m:t>
                                    </m:r>
                                  </m:e>
                                </m:d>
                              </m:e>
                            </m:func>
                          </m:e>
                        </m:d>
                      </m:e>
                      <m:sup>
                        <m:r>
                          <a:rPr lang="de-DE" sz="2400" i="1" dirty="0" smtClean="0">
                            <a:latin typeface="Cambria Math"/>
                          </a:rPr>
                          <m:t>3</m:t>
                        </m:r>
                      </m:sup>
                    </m:sSup>
                  </m:oMath>
                </a14:m>
                <a:r>
                  <a:rPr lang="de-DE" sz="2400" dirty="0" smtClean="0"/>
                  <a:t> </a:t>
                </a:r>
                <a:r>
                  <a:rPr lang="de-DE" sz="2400" dirty="0">
                    <a:latin typeface="Calibri" pitchFamily="34" charset="0"/>
                    <a:ea typeface="OpenSymbol"/>
                  </a:rPr>
                  <a:t>⇒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de-DE" sz="2400" b="0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de-DE" sz="2400" b="0" i="1" dirty="0" smtClean="0">
                            <a:latin typeface="Cambria Math"/>
                          </a:rPr>
                          <m:t>𝑓</m:t>
                        </m:r>
                      </m:e>
                      <m:sup>
                        <m:r>
                          <a:rPr lang="de-DE" sz="2400" b="0" i="1" dirty="0" smtClean="0">
                            <a:latin typeface="Cambria Math"/>
                          </a:rPr>
                          <m:t>′</m:t>
                        </m:r>
                      </m:sup>
                    </m:sSup>
                    <m:d>
                      <m:dPr>
                        <m:ctrlPr>
                          <a:rPr lang="de-DE" sz="2400" b="0" i="1" dirty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de-DE" sz="2400" b="0" i="1" dirty="0" smtClean="0">
                            <a:latin typeface="Cambria Math"/>
                          </a:rPr>
                          <m:t>𝑥</m:t>
                        </m:r>
                      </m:e>
                    </m:d>
                    <m:r>
                      <a:rPr lang="de-DE" sz="2400" b="0" i="1" dirty="0" smtClean="0">
                        <a:latin typeface="Cambria Math"/>
                      </a:rPr>
                      <m:t>=</m:t>
                    </m:r>
                    <m:r>
                      <a:rPr lang="de-DE" sz="2400" i="1" dirty="0" smtClean="0">
                        <a:latin typeface="Cambria Math"/>
                      </a:rPr>
                      <m:t>3</m:t>
                    </m:r>
                    <m:sSup>
                      <m:sSupPr>
                        <m:ctrlPr>
                          <a:rPr lang="de-DE" sz="2400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de-DE" sz="2400" i="1" dirty="0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func>
                              <m:funcPr>
                                <m:ctrlPr>
                                  <a:rPr lang="de-DE" sz="2400" i="1" dirty="0" smtClean="0">
                                    <a:latin typeface="Cambria Math" panose="02040503050406030204" pitchFamily="18" charset="0"/>
                                  </a:rPr>
                                </m:ctrlPr>
                              </m:funcPr>
                              <m:fName>
                                <m:r>
                                  <m:rPr>
                                    <m:sty m:val="p"/>
                                  </m:rPr>
                                  <a:rPr lang="de-DE" sz="2400" i="0" dirty="0" smtClean="0">
                                    <a:latin typeface="Cambria Math"/>
                                  </a:rPr>
                                  <m:t>sin</m:t>
                                </m:r>
                              </m:fName>
                              <m:e>
                                <m:d>
                                  <m:dPr>
                                    <m:ctrlPr>
                                      <a:rPr lang="de-DE" sz="2400" i="1" dirty="0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de-DE" sz="2400" i="1" dirty="0" smtClean="0">
                                        <a:latin typeface="Cambria Math"/>
                                      </a:rPr>
                                      <m:t>𝑥</m:t>
                                    </m:r>
                                  </m:e>
                                </m:d>
                              </m:e>
                            </m:func>
                          </m:e>
                        </m:d>
                      </m:e>
                      <m:sup>
                        <m:r>
                          <a:rPr lang="de-DE" sz="2400" i="1" dirty="0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de-DE" sz="2400" i="1" dirty="0" smtClean="0">
                        <a:latin typeface="Cambria Math"/>
                      </a:rPr>
                      <m:t>⋅</m:t>
                    </m:r>
                    <m:func>
                      <m:funcPr>
                        <m:ctrlPr>
                          <a:rPr lang="de-DE" sz="2400" i="1" dirty="0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de-DE" sz="2400" i="0" dirty="0" smtClean="0">
                            <a:latin typeface="Cambria Math"/>
                          </a:rPr>
                          <m:t>cos</m:t>
                        </m:r>
                      </m:fName>
                      <m:e>
                        <m:d>
                          <m:dPr>
                            <m:ctrlPr>
                              <a:rPr lang="de-DE" sz="2400" i="1" dirty="0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de-DE" sz="2400" i="1" dirty="0" smtClean="0">
                                <a:latin typeface="Cambria Math"/>
                              </a:rPr>
                              <m:t>𝑥</m:t>
                            </m:r>
                          </m:e>
                        </m:d>
                      </m:e>
                    </m:func>
                  </m:oMath>
                </a14:m>
                <a:r>
                  <a:rPr lang="de-DE" sz="2400" dirty="0" smtClean="0"/>
                  <a:t>.</a:t>
                </a:r>
              </a:p>
              <a:p>
                <a:pPr>
                  <a:buSzPct val="100000"/>
                  <a:buFont typeface="Arial" pitchFamily="34" charset="0"/>
                  <a:buChar char="•"/>
                </a:pPr>
                <a:r>
                  <a:rPr lang="de-DE" sz="2400" dirty="0" smtClean="0"/>
                  <a:t>Bei Exponentialfunktionen ist der Exponent die innere Funktion. </a:t>
                </a:r>
                <a14:m>
                  <m:oMath xmlns:m="http://schemas.openxmlformats.org/officeDocument/2006/math">
                    <m:r>
                      <a:rPr lang="de-DE" sz="2400" i="1" dirty="0" smtClean="0">
                        <a:latin typeface="Cambria Math"/>
                      </a:rPr>
                      <m:t>𝑓</m:t>
                    </m:r>
                    <m:r>
                      <a:rPr lang="de-DE" sz="2400" i="1" dirty="0" smtClean="0">
                        <a:latin typeface="Cambria Math"/>
                      </a:rPr>
                      <m:t>(</m:t>
                    </m:r>
                    <m:r>
                      <a:rPr lang="de-DE" sz="2400" i="1" dirty="0" smtClean="0">
                        <a:latin typeface="Cambria Math"/>
                      </a:rPr>
                      <m:t>𝑥</m:t>
                    </m:r>
                    <m:r>
                      <a:rPr lang="de-DE" sz="2400" i="1" dirty="0" smtClean="0">
                        <a:latin typeface="Cambria Math"/>
                      </a:rPr>
                      <m:t>)=</m:t>
                    </m:r>
                    <m:sSup>
                      <m:sSupPr>
                        <m:ctrlPr>
                          <a:rPr lang="de-DE" sz="2400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de-DE" sz="2400" i="1" dirty="0" smtClean="0">
                            <a:latin typeface="Cambria Math"/>
                          </a:rPr>
                          <m:t>𝑒</m:t>
                        </m:r>
                      </m:e>
                      <m:sup>
                        <m:r>
                          <a:rPr lang="de-DE" sz="2400" i="1" dirty="0" smtClean="0">
                            <a:latin typeface="Cambria Math"/>
                          </a:rPr>
                          <m:t>2</m:t>
                        </m:r>
                        <m:r>
                          <a:rPr lang="de-DE" sz="2400" i="1" dirty="0" smtClean="0">
                            <a:latin typeface="Cambria Math"/>
                          </a:rPr>
                          <m:t>𝑥</m:t>
                        </m:r>
                      </m:sup>
                    </m:sSup>
                  </m:oMath>
                </a14:m>
                <a:r>
                  <a:rPr lang="de-DE" sz="2400" dirty="0" smtClean="0"/>
                  <a:t> </a:t>
                </a:r>
                <a:r>
                  <a:rPr lang="de-DE" sz="2400" dirty="0">
                    <a:latin typeface="Calibri" pitchFamily="34" charset="0"/>
                    <a:ea typeface="OpenSymbol"/>
                  </a:rPr>
                  <a:t>⇒ </a:t>
                </a:r>
                <a14:m>
                  <m:oMath xmlns:m="http://schemas.openxmlformats.org/officeDocument/2006/math">
                    <m:r>
                      <a:rPr lang="de-DE" sz="2400" i="1" dirty="0" smtClean="0">
                        <a:latin typeface="Cambria Math"/>
                      </a:rPr>
                      <m:t>𝑓</m:t>
                    </m:r>
                    <m:r>
                      <a:rPr lang="de-DE" sz="2400" i="1" dirty="0" smtClean="0">
                        <a:latin typeface="Cambria Math"/>
                      </a:rPr>
                      <m:t>‘(</m:t>
                    </m:r>
                    <m:r>
                      <a:rPr lang="de-DE" sz="2400" i="1" dirty="0" smtClean="0">
                        <a:latin typeface="Cambria Math"/>
                      </a:rPr>
                      <m:t>𝑥</m:t>
                    </m:r>
                    <m:r>
                      <a:rPr lang="de-DE" sz="2400" i="1" dirty="0" smtClean="0">
                        <a:latin typeface="Cambria Math"/>
                      </a:rPr>
                      <m:t>)=2</m:t>
                    </m:r>
                    <m:sSup>
                      <m:sSupPr>
                        <m:ctrlPr>
                          <a:rPr lang="de-DE" sz="2400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de-DE" sz="2400" i="1" dirty="0" smtClean="0">
                            <a:latin typeface="Cambria Math"/>
                          </a:rPr>
                          <m:t>𝑒</m:t>
                        </m:r>
                      </m:e>
                      <m:sup>
                        <m:r>
                          <a:rPr lang="de-DE" sz="2400" i="1" dirty="0" smtClean="0">
                            <a:latin typeface="Cambria Math"/>
                          </a:rPr>
                          <m:t>2</m:t>
                        </m:r>
                        <m:r>
                          <a:rPr lang="de-DE" sz="2400" i="1" dirty="0" smtClean="0">
                            <a:latin typeface="Cambria Math"/>
                          </a:rPr>
                          <m:t>𝑥</m:t>
                        </m:r>
                      </m:sup>
                    </m:sSup>
                  </m:oMath>
                </a14:m>
                <a:r>
                  <a:rPr lang="de-DE" sz="2400" dirty="0" smtClean="0"/>
                  <a:t>.</a:t>
                </a:r>
              </a:p>
            </p:txBody>
          </p:sp>
        </mc:Choice>
        <mc:Fallback xmlns="">
          <p:sp>
            <p:nvSpPr>
              <p:cNvPr id="3" name="Inhaltsplatzhalt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blipFill rotWithShape="1">
                <a:blip r:embed="rId2"/>
                <a:stretch>
                  <a:fillRect l="-1197" t="-1085"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6817249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TIPP 1</a:t>
            </a:r>
            <a:endParaRPr lang="de-DE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Inhaltsplatzhalter 2"/>
              <p:cNvSpPr>
                <a:spLocks noGrp="1"/>
              </p:cNvSpPr>
              <p:nvPr>
                <p:ph sz="quarter" idx="1"/>
              </p:nvPr>
            </p:nvSpPr>
            <p:spPr/>
            <p:txBody>
              <a:bodyPr>
                <a:noAutofit/>
              </a:bodyPr>
              <a:lstStyle/>
              <a:p>
                <a:pPr marL="0" indent="0">
                  <a:buSzPct val="100000"/>
                  <a:buNone/>
                </a:pPr>
                <a:r>
                  <a:rPr lang="de-DE" sz="2400" dirty="0" smtClean="0"/>
                  <a:t>Wenn eine Funktion mit einem Nenner abgeleitet werden soll, so schreiben Sie die Funktion zunächst in die „Hoch-Minus-Schreibweise“ um!</a:t>
                </a:r>
              </a:p>
              <a:p>
                <a:pPr marL="0" indent="0">
                  <a:buSzPct val="100000"/>
                  <a:buNone/>
                </a:pPr>
                <a:r>
                  <a:rPr lang="de-DE" sz="2400" dirty="0" smtClean="0"/>
                  <a:t>Warum?</a:t>
                </a:r>
              </a:p>
              <a:p>
                <a:pPr marL="0" indent="0">
                  <a:buSzPct val="100000"/>
                  <a:buNone/>
                </a:pPr>
                <a:r>
                  <a:rPr lang="de-DE" sz="2400" dirty="0" smtClean="0"/>
                  <a:t>Weil Sie dann die Potenzregel beim Ableiten verwenden können!</a:t>
                </a:r>
              </a:p>
              <a:p>
                <a:pPr marL="0" indent="0">
                  <a:buSzPct val="100000"/>
                  <a:buNone/>
                </a:pPr>
                <a:r>
                  <a:rPr lang="de-DE" sz="2400" dirty="0" smtClean="0"/>
                  <a:t>Beispiel: </a:t>
                </a:r>
              </a:p>
              <a:p>
                <a:pPr marL="0" indent="0">
                  <a:buSzPct val="100000"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de-DE" sz="2400" i="1" dirty="0" smtClean="0">
                          <a:latin typeface="Cambria Math" panose="02040503050406030204" pitchFamily="18" charset="0"/>
                        </a:rPr>
                        <m:t>𝑓</m:t>
                      </m:r>
                      <m:d>
                        <m:dPr>
                          <m:ctrlPr>
                            <a:rPr lang="de-DE" sz="2400" i="1" dirty="0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de-DE" sz="2400" i="1" dirty="0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  <m:r>
                        <a:rPr lang="de-DE" sz="2400" i="1" dirty="0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de-DE" sz="2400" i="1" dirty="0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de-DE" sz="2400" i="1" dirty="0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sSup>
                            <m:sSupPr>
                              <m:ctrlPr>
                                <a:rPr lang="de-DE" sz="2400" b="0" i="1" dirty="0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de-DE" sz="2400" b="0" i="1" dirty="0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de-DE" sz="2400" i="1" dirty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  <m:r>
                                    <a:rPr lang="de-DE" sz="2400" i="1" dirty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  <m:r>
                                    <a:rPr lang="de-DE" sz="2400" i="1" dirty="0">
                                      <a:latin typeface="Cambria Math" panose="02040503050406030204" pitchFamily="18" charset="0"/>
                                    </a:rPr>
                                    <m:t>−5</m:t>
                                  </m:r>
                                </m:e>
                              </m:d>
                            </m:e>
                            <m:sup>
                              <m:r>
                                <a:rPr lang="de-DE" sz="2400" b="0" i="1" dirty="0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sup>
                          </m:sSup>
                        </m:den>
                      </m:f>
                      <m:r>
                        <a:rPr lang="de-DE" sz="2400" b="0" i="1" dirty="0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de-DE" sz="2400" b="0" i="1" dirty="0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de-DE" sz="2400" b="0" i="1" dirty="0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de-DE" sz="2400" b="0" i="1" dirty="0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r>
                                <a:rPr lang="de-DE" sz="2400" b="0" i="1" dirty="0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de-DE" sz="2400" b="0" i="1" dirty="0" smtClean="0">
                                  <a:latin typeface="Cambria Math" panose="02040503050406030204" pitchFamily="18" charset="0"/>
                                </a:rPr>
                                <m:t>−5</m:t>
                              </m:r>
                            </m:e>
                          </m:d>
                        </m:e>
                        <m:sup>
                          <m:r>
                            <a:rPr lang="de-DE" sz="2400" b="0" i="1" dirty="0" smtClean="0">
                              <a:latin typeface="Cambria Math" panose="02040503050406030204" pitchFamily="18" charset="0"/>
                            </a:rPr>
                            <m:t>−3</m:t>
                          </m:r>
                        </m:sup>
                      </m:sSup>
                    </m:oMath>
                  </m:oMathPara>
                </a14:m>
                <a:endParaRPr lang="de-DE" sz="2400" dirty="0" smtClean="0"/>
              </a:p>
              <a:p>
                <a:pPr marL="0" indent="0">
                  <a:buSzPct val="100000"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de-DE" sz="2400" b="0" i="1" dirty="0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de-DE" sz="2400" i="1" dirty="0">
                              <a:latin typeface="Cambria Math" panose="02040503050406030204" pitchFamily="18" charset="0"/>
                            </a:rPr>
                            <m:t>𝑓</m:t>
                          </m:r>
                        </m:e>
                        <m:sup>
                          <m:r>
                            <a:rPr lang="de-DE" sz="2400" b="0" i="1" dirty="0" smtClean="0"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d>
                        <m:dPr>
                          <m:ctrlPr>
                            <a:rPr lang="de-DE" sz="2400" i="1" dirty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de-DE" sz="2400" i="1" dirty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  <m:r>
                        <a:rPr lang="de-DE" sz="2400" i="1" dirty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de-DE" sz="2400" b="0" i="1" dirty="0" smtClean="0">
                          <a:latin typeface="Cambria Math" panose="02040503050406030204" pitchFamily="18" charset="0"/>
                        </a:rPr>
                        <m:t>−3</m:t>
                      </m:r>
                      <m:sSup>
                        <m:sSupPr>
                          <m:ctrlPr>
                            <a:rPr lang="de-DE" sz="2400" i="1" dirty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de-DE" sz="2400" i="1" dirty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de-DE" sz="2400" i="1" dirty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r>
                                <a:rPr lang="de-DE" sz="2400" i="1" dirty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de-DE" sz="2400" i="1" dirty="0">
                                  <a:latin typeface="Cambria Math" panose="02040503050406030204" pitchFamily="18" charset="0"/>
                                </a:rPr>
                                <m:t>−5</m:t>
                              </m:r>
                            </m:e>
                          </m:d>
                        </m:e>
                        <m:sup>
                          <m:r>
                            <a:rPr lang="de-DE" sz="2400" i="1" dirty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de-DE" sz="2400" b="0" i="1" dirty="0" smtClean="0">
                              <a:latin typeface="Cambria Math" panose="02040503050406030204" pitchFamily="18" charset="0"/>
                            </a:rPr>
                            <m:t>4</m:t>
                          </m:r>
                        </m:sup>
                      </m:sSup>
                      <m:r>
                        <a:rPr lang="de-DE" sz="2400" b="0" i="1" dirty="0" smtClean="0">
                          <a:latin typeface="Cambria Math" panose="02040503050406030204" pitchFamily="18" charset="0"/>
                        </a:rPr>
                        <m:t>⋅2</m:t>
                      </m:r>
                      <m:r>
                        <a:rPr lang="de-DE" sz="2400" b="0" i="0" dirty="0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de-DE" sz="2400" i="1" dirty="0"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de-DE" sz="2400" b="0" i="1" dirty="0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de-DE" sz="2400" b="0" i="1" dirty="0" smtClean="0">
                              <a:latin typeface="Cambria Math" panose="02040503050406030204" pitchFamily="18" charset="0"/>
                            </a:rPr>
                            <m:t>6</m:t>
                          </m:r>
                        </m:num>
                        <m:den>
                          <m:sSup>
                            <m:sSupPr>
                              <m:ctrlPr>
                                <a:rPr lang="de-DE" sz="2400" i="1" dirty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de-DE" sz="2400" i="1" dirty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de-DE" sz="2400" i="1" dirty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  <m:r>
                                    <a:rPr lang="de-DE" sz="2400" i="1" dirty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  <m:r>
                                    <a:rPr lang="de-DE" sz="2400" i="1" dirty="0">
                                      <a:latin typeface="Cambria Math" panose="02040503050406030204" pitchFamily="18" charset="0"/>
                                    </a:rPr>
                                    <m:t>−5</m:t>
                                  </m:r>
                                </m:e>
                              </m:d>
                            </m:e>
                            <m:sup>
                              <m:r>
                                <a:rPr lang="de-DE" sz="2400" i="1" dirty="0"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de-DE" sz="2400" dirty="0"/>
              </a:p>
            </p:txBody>
          </p:sp>
        </mc:Choice>
        <mc:Fallback xmlns="">
          <p:sp>
            <p:nvSpPr>
              <p:cNvPr id="3" name="Inhaltsplatzhalt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blipFill>
                <a:blip r:embed="rId2"/>
                <a:stretch>
                  <a:fillRect l="-1197" t="-1085"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Gerade Verbindung 6"/>
          <p:cNvSpPr/>
          <p:nvPr/>
        </p:nvSpPr>
        <p:spPr>
          <a:xfrm>
            <a:off x="5796135" y="6093296"/>
            <a:ext cx="1645813" cy="18633"/>
          </a:xfrm>
          <a:prstGeom prst="line">
            <a:avLst/>
          </a:prstGeom>
          <a:noFill/>
          <a:ln w="19050">
            <a:solidFill>
              <a:srgbClr val="FF6633"/>
            </a:solidFill>
            <a:prstDash val="solid"/>
          </a:ln>
        </p:spPr>
        <p:txBody>
          <a:bodyPr vert="horz" lIns="108000" tIns="63000" rIns="108000" bIns="63000" anchor="ctr" anchorCtr="1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de-DE" sz="1800" b="0" i="0" u="none" strike="noStrike">
              <a:ln>
                <a:noFill/>
              </a:ln>
              <a:latin typeface="Albany" pitchFamily="18"/>
              <a:ea typeface="Andale Sans UI" pitchFamily="2"/>
              <a:cs typeface="Tahoma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19199995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TIPP 2</a:t>
            </a:r>
            <a:endParaRPr lang="de-DE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Inhaltsplatzhalter 2"/>
              <p:cNvSpPr>
                <a:spLocks noGrp="1"/>
              </p:cNvSpPr>
              <p:nvPr>
                <p:ph sz="quarter" idx="1"/>
              </p:nvPr>
            </p:nvSpPr>
            <p:spPr/>
            <p:txBody>
              <a:bodyPr>
                <a:noAutofit/>
              </a:bodyPr>
              <a:lstStyle/>
              <a:p>
                <a:pPr marL="0" indent="0">
                  <a:buSzPct val="100000"/>
                  <a:buNone/>
                </a:pPr>
                <a:r>
                  <a:rPr lang="de-DE" sz="2400" dirty="0" smtClean="0"/>
                  <a:t>Wenn Sie eine Wurzel ableiten müssen, wandeln Sie die Wurzel zunächst in die Potenzschreibweise um (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de-DE" sz="2400" b="0" i="1" dirty="0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de-DE" sz="2400" b="0" i="1" dirty="0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rad>
                  </m:oMath>
                </a14:m>
                <a:r>
                  <a:rPr lang="de-DE" sz="2400" dirty="0" smtClean="0"/>
                  <a:t> ist dasselbe wie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de-DE" sz="24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de-DE" sz="24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f>
                          <m:fPr>
                            <m:ctrlPr>
                              <a:rPr lang="de-DE" sz="2400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de-DE" sz="2400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de-DE" sz="24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den>
                        </m:f>
                      </m:sup>
                    </m:sSup>
                  </m:oMath>
                </a14:m>
                <a:r>
                  <a:rPr lang="de-DE" sz="2400" dirty="0" smtClean="0"/>
                  <a:t>).</a:t>
                </a:r>
              </a:p>
              <a:p>
                <a:pPr marL="0" indent="0">
                  <a:buSzPct val="100000"/>
                  <a:buNone/>
                </a:pPr>
                <a:r>
                  <a:rPr lang="de-DE" sz="2400" dirty="0" smtClean="0"/>
                  <a:t>Wenden Sie anschließend wieder die Potenzregel an!</a:t>
                </a:r>
              </a:p>
              <a:p>
                <a:pPr marL="0" indent="0">
                  <a:buSzPct val="100000"/>
                  <a:buNone/>
                </a:pPr>
                <a:r>
                  <a:rPr lang="de-DE" sz="2400" dirty="0" smtClean="0"/>
                  <a:t>Beispiel: </a:t>
                </a:r>
              </a:p>
              <a:p>
                <a:pPr marL="0" indent="0">
                  <a:buSzPct val="100000"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de-DE" sz="2400" i="1" dirty="0" smtClean="0">
                          <a:latin typeface="Cambria Math" panose="02040503050406030204" pitchFamily="18" charset="0"/>
                        </a:rPr>
                        <m:t>𝑓</m:t>
                      </m:r>
                      <m:d>
                        <m:dPr>
                          <m:ctrlPr>
                            <a:rPr lang="de-DE" sz="2400" i="1" dirty="0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de-DE" sz="2400" i="1" dirty="0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  <m:r>
                        <a:rPr lang="de-DE" sz="2400" i="1" dirty="0" smtClean="0">
                          <a:latin typeface="Cambria Math" panose="02040503050406030204" pitchFamily="18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de-DE" sz="2400" i="1" dirty="0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de-DE" sz="2400" b="0" i="1" dirty="0" smtClean="0">
                              <a:latin typeface="Cambria Math" panose="02040503050406030204" pitchFamily="18" charset="0"/>
                            </a:rPr>
                            <m:t>2</m:t>
                          </m:r>
                          <m:sSup>
                            <m:sSupPr>
                              <m:ctrlPr>
                                <a:rPr lang="de-DE" sz="2400" b="0" i="1" dirty="0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de-DE" sz="2400" b="0" i="1" dirty="0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de-DE" sz="2400" b="0" i="1" dirty="0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de-DE" sz="2400" b="0" i="1" dirty="0" smtClean="0">
                              <a:latin typeface="Cambria Math" panose="02040503050406030204" pitchFamily="18" charset="0"/>
                            </a:rPr>
                            <m:t>+2</m:t>
                          </m:r>
                        </m:e>
                      </m:rad>
                      <m:r>
                        <a:rPr lang="de-DE" sz="2400" b="0" i="1" dirty="0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de-DE" sz="2400" b="0" i="1" dirty="0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de-DE" sz="2400" b="0" i="1" dirty="0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de-DE" sz="2400" b="0" i="1" dirty="0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sSup>
                                <m:sSupPr>
                                  <m:ctrlPr>
                                    <a:rPr lang="de-DE" sz="2400" b="0" i="1" dirty="0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de-DE" sz="2400" b="0" i="1" dirty="0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p>
                                  <m:r>
                                    <a:rPr lang="de-DE" sz="2400" b="0" i="1" dirty="0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de-DE" sz="2400" b="0" i="1" dirty="0" smtClean="0">
                                  <a:latin typeface="Cambria Math" panose="02040503050406030204" pitchFamily="18" charset="0"/>
                                </a:rPr>
                                <m:t>+2</m:t>
                              </m:r>
                            </m:e>
                          </m:d>
                        </m:e>
                        <m:sup>
                          <m:f>
                            <m:fPr>
                              <m:ctrlPr>
                                <a:rPr lang="de-DE" sz="2400" b="0" i="1" dirty="0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de-DE" sz="2400" b="0" i="1" dirty="0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de-DE" sz="2400" b="0" i="1" dirty="0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den>
                          </m:f>
                        </m:sup>
                      </m:sSup>
                    </m:oMath>
                  </m:oMathPara>
                </a14:m>
                <a:endParaRPr lang="de-DE" sz="2400" dirty="0" smtClean="0"/>
              </a:p>
              <a:p>
                <a:pPr marL="0" indent="0">
                  <a:buSzPct val="100000"/>
                  <a:buNone/>
                </a:pPr>
                <a:endParaRPr lang="de-DE" sz="2400" dirty="0" smtClean="0"/>
              </a:p>
              <a:p>
                <a:pPr marL="0" indent="0">
                  <a:buSzPct val="100000"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de-DE" sz="2400" b="0" i="1" dirty="0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de-DE" sz="2400" i="1" dirty="0">
                              <a:latin typeface="Cambria Math" panose="02040503050406030204" pitchFamily="18" charset="0"/>
                            </a:rPr>
                            <m:t>𝑓</m:t>
                          </m:r>
                        </m:e>
                        <m:sup>
                          <m:r>
                            <a:rPr lang="de-DE" sz="2400" b="0" i="1" dirty="0" smtClean="0"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d>
                        <m:dPr>
                          <m:ctrlPr>
                            <a:rPr lang="de-DE" sz="2400" i="1" dirty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de-DE" sz="2400" i="1" dirty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  <m:r>
                        <a:rPr lang="de-DE" sz="2400" i="1" dirty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de-DE" sz="2400" b="0" i="1" dirty="0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de-DE" sz="2400" b="0" i="1" dirty="0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de-DE" sz="2400" b="0" i="1" dirty="0" smtClean="0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sSup>
                        <m:sSupPr>
                          <m:ctrlPr>
                            <a:rPr lang="de-DE" sz="2400" i="1" dirty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de-DE" sz="2400" i="1" dirty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de-DE" sz="2400" i="1" dirty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sSup>
                                <m:sSupPr>
                                  <m:ctrlPr>
                                    <a:rPr lang="de-DE" sz="2400" b="0" i="1" dirty="0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de-DE" sz="2400" i="1" dirty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p>
                                  <m:r>
                                    <a:rPr lang="de-DE" sz="2400" b="0" i="1" dirty="0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de-DE" sz="2400" b="0" i="1" dirty="0" smtClean="0">
                                  <a:latin typeface="Cambria Math" panose="02040503050406030204" pitchFamily="18" charset="0"/>
                                </a:rPr>
                                <m:t>+2</m:t>
                              </m:r>
                            </m:e>
                          </m:d>
                        </m:e>
                        <m:sup>
                          <m:r>
                            <a:rPr lang="de-DE" sz="2400" i="1" dirty="0">
                              <a:latin typeface="Cambria Math" panose="02040503050406030204" pitchFamily="18" charset="0"/>
                            </a:rPr>
                            <m:t>−</m:t>
                          </m:r>
                          <m:f>
                            <m:fPr>
                              <m:ctrlPr>
                                <a:rPr lang="de-DE" sz="2400" b="0" i="1" dirty="0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de-DE" sz="2400" b="0" i="1" dirty="0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de-DE" sz="2400" b="0" i="1" dirty="0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den>
                          </m:f>
                        </m:sup>
                      </m:sSup>
                      <m:r>
                        <a:rPr lang="de-DE" sz="2400" b="0" i="1" dirty="0" smtClean="0">
                          <a:latin typeface="Cambria Math" panose="02040503050406030204" pitchFamily="18" charset="0"/>
                        </a:rPr>
                        <m:t>⋅4</m:t>
                      </m:r>
                      <m:r>
                        <a:rPr lang="de-DE" sz="2400" b="0" i="1" dirty="0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de-DE" sz="2400" b="0" i="0" dirty="0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de-DE" sz="2400" b="0" i="1" dirty="0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de-DE" sz="2400" b="0" i="1" dirty="0" smtClean="0"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de-DE" sz="2400" b="0" i="1" dirty="0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num>
                        <m:den>
                          <m:rad>
                            <m:radPr>
                              <m:degHide m:val="on"/>
                              <m:ctrlPr>
                                <a:rPr lang="de-DE" sz="2400" b="0" i="1" dirty="0" smtClean="0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de-DE" sz="2400" i="1" dirty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sSup>
                                <m:sSupPr>
                                  <m:ctrlPr>
                                    <a:rPr lang="de-DE" sz="2400" i="1" dirty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de-DE" sz="2400" i="1" dirty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p>
                                  <m:r>
                                    <a:rPr lang="de-DE" sz="2400" i="1" dirty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de-DE" sz="2400" i="1" dirty="0">
                                  <a:latin typeface="Cambria Math" panose="02040503050406030204" pitchFamily="18" charset="0"/>
                                </a:rPr>
                                <m:t>+2</m:t>
                              </m:r>
                            </m:e>
                          </m:rad>
                        </m:den>
                      </m:f>
                    </m:oMath>
                  </m:oMathPara>
                </a14:m>
                <a:endParaRPr lang="de-DE" sz="2400" dirty="0"/>
              </a:p>
            </p:txBody>
          </p:sp>
        </mc:Choice>
        <mc:Fallback xmlns="">
          <p:sp>
            <p:nvSpPr>
              <p:cNvPr id="3" name="Inhaltsplatzhalt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blipFill>
                <a:blip r:embed="rId2"/>
                <a:stretch>
                  <a:fillRect l="-1197" t="-1085" r="-299"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Gerade Verbindung 6"/>
          <p:cNvSpPr/>
          <p:nvPr/>
        </p:nvSpPr>
        <p:spPr>
          <a:xfrm>
            <a:off x="5868144" y="5445224"/>
            <a:ext cx="1584176" cy="0"/>
          </a:xfrm>
          <a:prstGeom prst="line">
            <a:avLst/>
          </a:prstGeom>
          <a:noFill/>
          <a:ln w="19050">
            <a:solidFill>
              <a:srgbClr val="FF6633"/>
            </a:solidFill>
            <a:prstDash val="solid"/>
          </a:ln>
        </p:spPr>
        <p:txBody>
          <a:bodyPr vert="horz" lIns="108000" tIns="63000" rIns="108000" bIns="63000" anchor="ctr" anchorCtr="1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de-DE" sz="1800" b="0" i="0" u="none" strike="noStrike">
              <a:ln>
                <a:noFill/>
              </a:ln>
              <a:latin typeface="Albany" pitchFamily="18"/>
              <a:ea typeface="Andale Sans UI" pitchFamily="2"/>
              <a:cs typeface="Tahoma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38185403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Übungen zum Ableiten</a:t>
            </a:r>
            <a:endParaRPr lang="de-DE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Inhaltsplatzhalter 2"/>
              <p:cNvSpPr>
                <a:spLocks noGrp="1"/>
              </p:cNvSpPr>
              <p:nvPr>
                <p:ph sz="quarter" idx="1"/>
              </p:nvPr>
            </p:nvSpPr>
            <p:spPr/>
            <p:txBody>
              <a:bodyPr>
                <a:noAutofit/>
              </a:bodyPr>
              <a:lstStyle/>
              <a:p>
                <a:pPr marL="0" indent="0">
                  <a:spcBef>
                    <a:spcPts val="600"/>
                  </a:spcBef>
                  <a:buSzPct val="100000"/>
                  <a:buNone/>
                </a:pPr>
                <a:r>
                  <a:rPr lang="de-DE" sz="2400" dirty="0" smtClean="0"/>
                  <a:t>1) </a:t>
                </a:r>
                <a14:m>
                  <m:oMath xmlns:m="http://schemas.openxmlformats.org/officeDocument/2006/math">
                    <m:r>
                      <a:rPr lang="de-DE" sz="2400" i="1" smtClean="0">
                        <a:latin typeface="Cambria Math"/>
                      </a:rPr>
                      <m:t>𝑓</m:t>
                    </m:r>
                    <m:d>
                      <m:dPr>
                        <m:ctrlPr>
                          <a:rPr lang="de-DE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de-DE" sz="2400" i="1">
                            <a:latin typeface="Cambria Math"/>
                          </a:rPr>
                          <m:t>𝑥</m:t>
                        </m:r>
                      </m:e>
                    </m:d>
                    <m:r>
                      <a:rPr lang="de-DE" sz="2400">
                        <a:latin typeface="Cambria Math"/>
                      </a:rPr>
                      <m:t>=</m:t>
                    </m:r>
                    <m:sSup>
                      <m:sSupPr>
                        <m:ctrlPr>
                          <a:rPr lang="de-DE" sz="24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de-DE" sz="2400" i="1"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de-DE" sz="240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de-DE" sz="2400">
                        <a:latin typeface="Cambria Math"/>
                      </a:rPr>
                      <m:t>⋅</m:t>
                    </m:r>
                    <m:sSup>
                      <m:sSupPr>
                        <m:ctrlPr>
                          <a:rPr lang="de-DE" sz="24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de-DE" sz="2400" i="1">
                            <a:latin typeface="Cambria Math"/>
                          </a:rPr>
                          <m:t>𝑒</m:t>
                        </m:r>
                      </m:e>
                      <m:sup>
                        <m:r>
                          <a:rPr lang="de-DE" sz="2400" i="1">
                            <a:latin typeface="Cambria Math"/>
                          </a:rPr>
                          <m:t>𝑥</m:t>
                        </m:r>
                      </m:sup>
                    </m:sSup>
                  </m:oMath>
                </a14:m>
                <a:endParaRPr lang="de-DE" sz="2400" dirty="0" smtClean="0"/>
              </a:p>
              <a:p>
                <a:pPr marL="0" indent="0">
                  <a:spcBef>
                    <a:spcPts val="600"/>
                  </a:spcBef>
                  <a:buSzPct val="100000"/>
                  <a:buNone/>
                </a:pPr>
                <a:r>
                  <a:rPr lang="de-DE" sz="2400" dirty="0" smtClean="0"/>
                  <a:t>2) </a:t>
                </a:r>
                <a14:m>
                  <m:oMath xmlns:m="http://schemas.openxmlformats.org/officeDocument/2006/math">
                    <m:r>
                      <a:rPr lang="de-DE" sz="2400" i="1">
                        <a:latin typeface="Cambria Math"/>
                      </a:rPr>
                      <m:t>𝑓</m:t>
                    </m:r>
                    <m:d>
                      <m:dPr>
                        <m:ctrlPr>
                          <a:rPr lang="de-DE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de-DE" sz="2400" i="1">
                            <a:latin typeface="Cambria Math"/>
                          </a:rPr>
                          <m:t>𝑥</m:t>
                        </m:r>
                      </m:e>
                    </m:d>
                    <m:r>
                      <a:rPr lang="de-DE" sz="2400">
                        <a:latin typeface="Cambria Math"/>
                      </a:rPr>
                      <m:t>=</m:t>
                    </m:r>
                    <m:sSup>
                      <m:sSupPr>
                        <m:ctrlPr>
                          <a:rPr lang="de-DE" sz="24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de-DE" sz="2400" i="1">
                            <a:latin typeface="Cambria Math"/>
                          </a:rPr>
                          <m:t>𝑒</m:t>
                        </m:r>
                      </m:e>
                      <m:sup>
                        <m:f>
                          <m:fPr>
                            <m:type m:val="lin"/>
                            <m:ctrlPr>
                              <a:rPr lang="de-DE" sz="24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de-DE" sz="2400" i="1">
                                <a:latin typeface="Cambria Math"/>
                              </a:rPr>
                              <m:t>𝑥</m:t>
                            </m:r>
                          </m:num>
                          <m:den>
                            <m:r>
                              <a:rPr lang="de-DE" sz="2400">
                                <a:latin typeface="Cambria Math"/>
                              </a:rPr>
                              <m:t>2</m:t>
                            </m:r>
                          </m:den>
                        </m:f>
                      </m:sup>
                    </m:sSup>
                  </m:oMath>
                </a14:m>
                <a:endParaRPr lang="de-DE" sz="2400" dirty="0" smtClean="0"/>
              </a:p>
              <a:p>
                <a:pPr marL="0" indent="0">
                  <a:spcBef>
                    <a:spcPts val="600"/>
                  </a:spcBef>
                  <a:buSzPct val="100000"/>
                  <a:buNone/>
                </a:pPr>
                <a:r>
                  <a:rPr lang="de-DE" sz="2400" dirty="0"/>
                  <a:t>3) </a:t>
                </a:r>
                <a14:m>
                  <m:oMath xmlns:m="http://schemas.openxmlformats.org/officeDocument/2006/math">
                    <m:r>
                      <a:rPr lang="de-DE" sz="2400" i="1">
                        <a:latin typeface="Cambria Math"/>
                      </a:rPr>
                      <m:t>𝑓</m:t>
                    </m:r>
                    <m:d>
                      <m:dPr>
                        <m:ctrlPr>
                          <a:rPr lang="de-DE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de-DE" sz="2400" i="1">
                            <a:latin typeface="Cambria Math"/>
                          </a:rPr>
                          <m:t>𝑥</m:t>
                        </m:r>
                      </m:e>
                    </m:d>
                    <m:r>
                      <a:rPr lang="de-DE" sz="2400">
                        <a:latin typeface="Cambria Math"/>
                      </a:rPr>
                      <m:t>=</m:t>
                    </m:r>
                    <m:r>
                      <m:rPr>
                        <m:sty m:val="p"/>
                      </m:rPr>
                      <a:rPr lang="de-DE" sz="2400">
                        <a:latin typeface="Cambria Math"/>
                      </a:rPr>
                      <m:t>sin</m:t>
                    </m:r>
                    <m:d>
                      <m:dPr>
                        <m:ctrlPr>
                          <a:rPr lang="de-DE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m:rPr>
                            <m:sty m:val="p"/>
                          </m:rPr>
                          <a:rPr lang="de-DE" sz="2400">
                            <a:latin typeface="Cambria Math"/>
                          </a:rPr>
                          <m:t>ln</m:t>
                        </m:r>
                        <m:d>
                          <m:dPr>
                            <m:ctrlPr>
                              <a:rPr lang="de-DE" sz="24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de-DE" sz="2400" i="1">
                                <a:latin typeface="Cambria Math"/>
                              </a:rPr>
                              <m:t>𝑥</m:t>
                            </m:r>
                          </m:e>
                        </m:d>
                      </m:e>
                    </m:d>
                  </m:oMath>
                </a14:m>
                <a:endParaRPr lang="de-DE" sz="2400" dirty="0">
                  <a:latin typeface="Albany" pitchFamily="18"/>
                </a:endParaRPr>
              </a:p>
              <a:p>
                <a:pPr marL="0" indent="0">
                  <a:spcBef>
                    <a:spcPts val="600"/>
                  </a:spcBef>
                  <a:buSzPct val="100000"/>
                  <a:buNone/>
                </a:pPr>
                <a:r>
                  <a:rPr lang="de-DE" sz="2400" dirty="0" smtClean="0"/>
                  <a:t>4) </a:t>
                </a:r>
                <a14:m>
                  <m:oMath xmlns:m="http://schemas.openxmlformats.org/officeDocument/2006/math">
                    <m:r>
                      <a:rPr lang="de-DE" sz="2400" i="1" dirty="0">
                        <a:latin typeface="Cambria Math"/>
                      </a:rPr>
                      <m:t>𝑓</m:t>
                    </m:r>
                    <m:r>
                      <a:rPr lang="de-DE" sz="2400" i="1" dirty="0">
                        <a:latin typeface="Cambria Math"/>
                      </a:rPr>
                      <m:t>(</m:t>
                    </m:r>
                    <m:r>
                      <a:rPr lang="de-DE" sz="2400" i="1" dirty="0">
                        <a:latin typeface="Cambria Math"/>
                      </a:rPr>
                      <m:t>𝑥</m:t>
                    </m:r>
                    <m:r>
                      <a:rPr lang="de-DE" sz="2400" i="1" dirty="0">
                        <a:latin typeface="Cambria Math"/>
                      </a:rPr>
                      <m:t>)=</m:t>
                    </m:r>
                    <m:sSup>
                      <m:sSupPr>
                        <m:ctrlPr>
                          <a:rPr lang="de-DE" sz="2400" i="1" dirty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de-DE" sz="2400" i="1" dirty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ad>
                              <m:radPr>
                                <m:degHide m:val="on"/>
                                <m:ctrlPr>
                                  <a:rPr lang="de-DE" sz="2400" i="1" dirty="0">
                                    <a:latin typeface="Cambria Math" panose="02040503050406030204" pitchFamily="18" charset="0"/>
                                  </a:rPr>
                                </m:ctrlPr>
                              </m:radPr>
                              <m:deg/>
                              <m:e>
                                <m:r>
                                  <a:rPr lang="de-DE" sz="2400" i="1" dirty="0">
                                    <a:latin typeface="Cambria Math"/>
                                  </a:rPr>
                                  <m:t>3</m:t>
                                </m:r>
                                <m:r>
                                  <a:rPr lang="de-DE" sz="2400" i="1" dirty="0">
                                    <a:latin typeface="Cambria Math"/>
                                  </a:rPr>
                                  <m:t>𝑥</m:t>
                                </m:r>
                              </m:e>
                            </m:rad>
                            <m:r>
                              <a:rPr lang="de-DE" sz="2400" i="1" dirty="0">
                                <a:latin typeface="Cambria Math"/>
                              </a:rPr>
                              <m:t>+1</m:t>
                            </m:r>
                          </m:e>
                        </m:d>
                      </m:e>
                      <m:sup>
                        <m:r>
                          <a:rPr lang="de-DE" sz="2400" i="1" dirty="0"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endParaRPr lang="de-DE" sz="2400" dirty="0" smtClean="0">
                  <a:latin typeface="Albany" pitchFamily="18"/>
                </a:endParaRPr>
              </a:p>
              <a:p>
                <a:pPr marL="0" indent="0">
                  <a:spcBef>
                    <a:spcPts val="600"/>
                  </a:spcBef>
                  <a:buSzPct val="100000"/>
                  <a:buNone/>
                </a:pPr>
                <a:r>
                  <a:rPr lang="de-DE" sz="2400" dirty="0" smtClean="0"/>
                  <a:t>5) </a:t>
                </a:r>
                <a14:m>
                  <m:oMath xmlns:m="http://schemas.openxmlformats.org/officeDocument/2006/math">
                    <m:r>
                      <a:rPr lang="de-DE" sz="2400" i="1" dirty="0">
                        <a:latin typeface="Cambria Math"/>
                      </a:rPr>
                      <m:t>𝑓</m:t>
                    </m:r>
                    <m:r>
                      <a:rPr lang="de-DE" sz="2400" i="1" dirty="0">
                        <a:latin typeface="Cambria Math"/>
                      </a:rPr>
                      <m:t>(</m:t>
                    </m:r>
                    <m:r>
                      <a:rPr lang="de-DE" sz="2400" i="1" dirty="0">
                        <a:latin typeface="Cambria Math"/>
                      </a:rPr>
                      <m:t>𝑥</m:t>
                    </m:r>
                    <m:r>
                      <a:rPr lang="de-DE" sz="2400" i="1" dirty="0">
                        <a:latin typeface="Cambria Math"/>
                      </a:rPr>
                      <m:t>)=</m:t>
                    </m:r>
                    <m:f>
                      <m:fPr>
                        <m:ctrlPr>
                          <a:rPr lang="de-DE" sz="2400" b="0" i="1" dirty="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de-DE" sz="2400" b="0" i="1" dirty="0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ad>
                          <m:radPr>
                            <m:degHide m:val="on"/>
                            <m:ctrlPr>
                              <a:rPr lang="de-DE" sz="2400" b="0" i="1" dirty="0" smtClean="0"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de-DE" sz="2400" b="0" i="1" dirty="0" smtClean="0">
                                <a:latin typeface="Cambria Math" panose="02040503050406030204" pitchFamily="18" charset="0"/>
                              </a:rPr>
                              <m:t>4</m:t>
                            </m:r>
                            <m:r>
                              <a:rPr lang="de-DE" sz="2400" b="0" i="1" dirty="0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  <m:r>
                              <a:rPr lang="de-DE" sz="2400" b="0" i="1" dirty="0" smtClean="0">
                                <a:latin typeface="Cambria Math" panose="02040503050406030204" pitchFamily="18" charset="0"/>
                              </a:rPr>
                              <m:t>+2</m:t>
                            </m:r>
                          </m:e>
                        </m:rad>
                      </m:den>
                    </m:f>
                  </m:oMath>
                </a14:m>
                <a:endParaRPr lang="de-DE" sz="2400" dirty="0">
                  <a:latin typeface="Albany" pitchFamily="18"/>
                </a:endParaRPr>
              </a:p>
              <a:p>
                <a:pPr marL="0" indent="0">
                  <a:spcBef>
                    <a:spcPts val="600"/>
                  </a:spcBef>
                  <a:buSzPct val="100000"/>
                  <a:buNone/>
                </a:pPr>
                <a:endParaRPr lang="de-DE" sz="2400" dirty="0">
                  <a:latin typeface="Albany" pitchFamily="18"/>
                </a:endParaRPr>
              </a:p>
            </p:txBody>
          </p:sp>
        </mc:Choice>
        <mc:Fallback xmlns="">
          <p:sp>
            <p:nvSpPr>
              <p:cNvPr id="3" name="Inhaltsplatzhalt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blipFill>
                <a:blip r:embed="rId2"/>
                <a:stretch>
                  <a:fillRect l="-1197" t="-1085"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3471560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Übungen zum Ableiten</a:t>
            </a:r>
            <a:endParaRPr lang="de-DE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Inhaltsplatzhalter 2"/>
              <p:cNvSpPr>
                <a:spLocks noGrp="1"/>
              </p:cNvSpPr>
              <p:nvPr>
                <p:ph sz="quarter" idx="1"/>
              </p:nvPr>
            </p:nvSpPr>
            <p:spPr/>
            <p:txBody>
              <a:bodyPr>
                <a:noAutofit/>
              </a:bodyPr>
              <a:lstStyle/>
              <a:p>
                <a:pPr marL="0" indent="0">
                  <a:buSzPct val="100000"/>
                  <a:buNone/>
                </a:pPr>
                <a:r>
                  <a:rPr lang="de-DE" sz="2400" b="1" dirty="0" smtClean="0">
                    <a:solidFill>
                      <a:srgbClr val="FF0000"/>
                    </a:solidFill>
                  </a:rPr>
                  <a:t>Lösungen:</a:t>
                </a:r>
                <a:endParaRPr lang="de-DE" sz="2400" b="1" dirty="0">
                  <a:solidFill>
                    <a:srgbClr val="FF0000"/>
                  </a:solidFill>
                </a:endParaRPr>
              </a:p>
              <a:p>
                <a:pPr marL="0" indent="0">
                  <a:buSzPct val="100000"/>
                  <a:buNone/>
                </a:pPr>
                <a:r>
                  <a:rPr lang="de-DE" sz="2400" dirty="0" smtClean="0"/>
                  <a:t>1) </a:t>
                </a:r>
                <a14:m>
                  <m:oMath xmlns:m="http://schemas.openxmlformats.org/officeDocument/2006/math">
                    <m:r>
                      <a:rPr lang="de-DE" sz="2400" i="1">
                        <a:latin typeface="Cambria Math"/>
                      </a:rPr>
                      <m:t>𝑓</m:t>
                    </m:r>
                    <m:r>
                      <a:rPr lang="de-DE" sz="2400">
                        <a:latin typeface="Cambria Math"/>
                      </a:rPr>
                      <m:t>′</m:t>
                    </m:r>
                    <m:d>
                      <m:dPr>
                        <m:ctrlPr>
                          <a:rPr lang="de-DE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de-DE" sz="2400" i="1">
                            <a:latin typeface="Cambria Math"/>
                          </a:rPr>
                          <m:t>𝑥</m:t>
                        </m:r>
                      </m:e>
                    </m:d>
                    <m:r>
                      <a:rPr lang="de-DE" sz="2400">
                        <a:latin typeface="Cambria Math"/>
                      </a:rPr>
                      <m:t>=2</m:t>
                    </m:r>
                    <m:r>
                      <a:rPr lang="de-DE" sz="2400" i="1">
                        <a:latin typeface="Cambria Math"/>
                      </a:rPr>
                      <m:t>𝑥</m:t>
                    </m:r>
                    <m:r>
                      <a:rPr lang="de-DE" sz="2400">
                        <a:latin typeface="Cambria Math"/>
                      </a:rPr>
                      <m:t>⋅</m:t>
                    </m:r>
                    <m:sSup>
                      <m:sSupPr>
                        <m:ctrlPr>
                          <a:rPr lang="de-DE" sz="24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de-DE" sz="2400" i="1">
                            <a:latin typeface="Cambria Math"/>
                          </a:rPr>
                          <m:t>𝑒</m:t>
                        </m:r>
                      </m:e>
                      <m:sup>
                        <m:r>
                          <a:rPr lang="de-DE" sz="2400" i="1">
                            <a:latin typeface="Cambria Math"/>
                          </a:rPr>
                          <m:t>𝑥</m:t>
                        </m:r>
                      </m:sup>
                    </m:sSup>
                    <m:r>
                      <a:rPr lang="de-DE" sz="2400">
                        <a:latin typeface="Cambria Math"/>
                      </a:rPr>
                      <m:t>+</m:t>
                    </m:r>
                    <m:sSup>
                      <m:sSupPr>
                        <m:ctrlPr>
                          <a:rPr lang="de-DE" sz="24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de-DE" sz="2400" i="1"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de-DE" sz="240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de-DE" sz="2400">
                        <a:latin typeface="Cambria Math"/>
                      </a:rPr>
                      <m:t>⋅</m:t>
                    </m:r>
                    <m:sSup>
                      <m:sSupPr>
                        <m:ctrlPr>
                          <a:rPr lang="de-DE" sz="24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de-DE" sz="2400" i="1">
                            <a:latin typeface="Cambria Math"/>
                          </a:rPr>
                          <m:t>𝑒</m:t>
                        </m:r>
                      </m:e>
                      <m:sup>
                        <m:r>
                          <a:rPr lang="de-DE" sz="2400" i="1">
                            <a:latin typeface="Cambria Math"/>
                          </a:rPr>
                          <m:t>𝑥</m:t>
                        </m:r>
                      </m:sup>
                    </m:sSup>
                    <m:r>
                      <a:rPr lang="de-DE" sz="2400">
                        <a:latin typeface="Cambria Math"/>
                      </a:rPr>
                      <m:t>=</m:t>
                    </m:r>
                    <m:sSup>
                      <m:sSupPr>
                        <m:ctrlPr>
                          <a:rPr lang="de-DE" sz="24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de-DE" sz="2400" i="1">
                            <a:latin typeface="Cambria Math"/>
                          </a:rPr>
                          <m:t>𝑒</m:t>
                        </m:r>
                      </m:e>
                      <m:sup>
                        <m:r>
                          <a:rPr lang="de-DE" sz="2400" i="1">
                            <a:latin typeface="Cambria Math"/>
                          </a:rPr>
                          <m:t>𝑥</m:t>
                        </m:r>
                      </m:sup>
                    </m:sSup>
                    <m:d>
                      <m:dPr>
                        <m:ctrlPr>
                          <a:rPr lang="de-DE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de-DE" sz="24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de-DE" sz="2400" i="1">
                                <a:latin typeface="Cambria Math"/>
                              </a:rPr>
                              <m:t>𝑥</m:t>
                            </m:r>
                          </m:e>
                          <m:sup>
                            <m:r>
                              <a:rPr lang="de-DE" sz="2400">
                                <a:latin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de-DE" sz="2400">
                            <a:latin typeface="Cambria Math"/>
                          </a:rPr>
                          <m:t>+2</m:t>
                        </m:r>
                        <m:r>
                          <m:rPr>
                            <m:sty m:val="p"/>
                          </m:rPr>
                          <a:rPr lang="de-DE" sz="2400">
                            <a:latin typeface="Cambria Math"/>
                          </a:rPr>
                          <m:t>x</m:t>
                        </m:r>
                      </m:e>
                    </m:d>
                  </m:oMath>
                </a14:m>
                <a:endParaRPr lang="de-DE" sz="2400" dirty="0">
                  <a:latin typeface="Albany" pitchFamily="18"/>
                </a:endParaRPr>
              </a:p>
              <a:p>
                <a:pPr marL="0" indent="0">
                  <a:buSzPct val="100000"/>
                  <a:buNone/>
                </a:pPr>
                <a:r>
                  <a:rPr lang="de-DE" sz="2400" dirty="0" smtClean="0"/>
                  <a:t>2) </a:t>
                </a:r>
                <a14:m>
                  <m:oMath xmlns:m="http://schemas.openxmlformats.org/officeDocument/2006/math">
                    <m:r>
                      <a:rPr lang="de-DE" sz="2400" i="1">
                        <a:latin typeface="Cambria Math"/>
                      </a:rPr>
                      <m:t>𝑓</m:t>
                    </m:r>
                    <m:r>
                      <a:rPr lang="de-DE" sz="2400">
                        <a:latin typeface="Cambria Math"/>
                      </a:rPr>
                      <m:t>′</m:t>
                    </m:r>
                    <m:d>
                      <m:dPr>
                        <m:ctrlPr>
                          <a:rPr lang="de-DE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de-DE" sz="2400" i="1">
                            <a:latin typeface="Cambria Math"/>
                          </a:rPr>
                          <m:t>𝑥</m:t>
                        </m:r>
                      </m:e>
                    </m:d>
                    <m:r>
                      <a:rPr lang="de-DE" sz="240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de-DE" sz="2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de-DE" sz="240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de-DE" sz="2400">
                            <a:latin typeface="Cambria Math"/>
                          </a:rPr>
                          <m:t>2</m:t>
                        </m:r>
                      </m:den>
                    </m:f>
                    <m:sSup>
                      <m:sSupPr>
                        <m:ctrlPr>
                          <a:rPr lang="de-DE" sz="24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de-DE" sz="2400" i="1">
                            <a:latin typeface="Cambria Math"/>
                          </a:rPr>
                          <m:t>𝑒</m:t>
                        </m:r>
                      </m:e>
                      <m:sup>
                        <m:f>
                          <m:fPr>
                            <m:type m:val="lin"/>
                            <m:ctrlPr>
                              <a:rPr lang="de-DE" sz="24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de-DE" sz="2400" i="1">
                                <a:latin typeface="Cambria Math"/>
                              </a:rPr>
                              <m:t>𝑥</m:t>
                            </m:r>
                          </m:num>
                          <m:den>
                            <m:r>
                              <a:rPr lang="de-DE" sz="2400">
                                <a:latin typeface="Cambria Math"/>
                              </a:rPr>
                              <m:t>2</m:t>
                            </m:r>
                          </m:den>
                        </m:f>
                      </m:sup>
                    </m:sSup>
                  </m:oMath>
                </a14:m>
                <a:endParaRPr lang="de-DE" sz="2400" dirty="0">
                  <a:latin typeface="Albany" pitchFamily="18"/>
                </a:endParaRPr>
              </a:p>
              <a:p>
                <a:pPr marL="0" indent="0">
                  <a:buSzPct val="100000"/>
                  <a:buNone/>
                </a:pPr>
                <a:r>
                  <a:rPr lang="de-DE" sz="2400" dirty="0" smtClean="0"/>
                  <a:t>3) </a:t>
                </a:r>
                <a14:m>
                  <m:oMath xmlns:m="http://schemas.openxmlformats.org/officeDocument/2006/math">
                    <m:r>
                      <a:rPr lang="de-DE" sz="2400" i="1">
                        <a:latin typeface="Cambria Math"/>
                      </a:rPr>
                      <m:t>𝑓</m:t>
                    </m:r>
                    <m:r>
                      <a:rPr lang="de-DE" sz="2400">
                        <a:latin typeface="Cambria Math"/>
                      </a:rPr>
                      <m:t>′</m:t>
                    </m:r>
                    <m:d>
                      <m:dPr>
                        <m:ctrlPr>
                          <a:rPr lang="de-DE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de-DE" sz="2400" i="1">
                            <a:latin typeface="Cambria Math"/>
                          </a:rPr>
                          <m:t>𝑥</m:t>
                        </m:r>
                      </m:e>
                    </m:d>
                    <m:r>
                      <a:rPr lang="de-DE" sz="2400">
                        <a:latin typeface="Cambria Math"/>
                      </a:rPr>
                      <m:t>=</m:t>
                    </m:r>
                    <m:r>
                      <m:rPr>
                        <m:sty m:val="p"/>
                      </m:rPr>
                      <a:rPr lang="de-DE" sz="2400">
                        <a:latin typeface="Cambria Math"/>
                      </a:rPr>
                      <m:t>cos</m:t>
                    </m:r>
                    <m:d>
                      <m:dPr>
                        <m:ctrlPr>
                          <a:rPr lang="de-DE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m:rPr>
                            <m:sty m:val="p"/>
                          </m:rPr>
                          <a:rPr lang="de-DE" sz="2400">
                            <a:latin typeface="Cambria Math"/>
                          </a:rPr>
                          <m:t>ln</m:t>
                        </m:r>
                        <m:d>
                          <m:dPr>
                            <m:ctrlPr>
                              <a:rPr lang="de-DE" sz="24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de-DE" sz="2400" i="1">
                                <a:latin typeface="Cambria Math"/>
                              </a:rPr>
                              <m:t>𝑥</m:t>
                            </m:r>
                          </m:e>
                        </m:d>
                      </m:e>
                    </m:d>
                    <m:r>
                      <a:rPr lang="de-DE" sz="2400">
                        <a:latin typeface="Cambria Math"/>
                      </a:rPr>
                      <m:t>⋅</m:t>
                    </m:r>
                    <m:f>
                      <m:fPr>
                        <m:ctrlPr>
                          <a:rPr lang="de-DE" sz="2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de-DE" sz="240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de-DE" sz="2400" i="1">
                            <a:latin typeface="Cambria Math"/>
                          </a:rPr>
                          <m:t>𝑥</m:t>
                        </m:r>
                      </m:den>
                    </m:f>
                  </m:oMath>
                </a14:m>
                <a:endParaRPr lang="de-DE" sz="2400" dirty="0">
                  <a:latin typeface="Albany" pitchFamily="18"/>
                </a:endParaRPr>
              </a:p>
              <a:p>
                <a:pPr marL="0" indent="0">
                  <a:buSzPct val="100000"/>
                  <a:buNone/>
                </a:pPr>
                <a:r>
                  <a:rPr lang="de-DE" sz="2400" b="0" dirty="0" smtClean="0"/>
                  <a:t>4)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de-DE" sz="2400" b="0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de-DE" sz="2400" i="1" dirty="0">
                            <a:latin typeface="Cambria Math"/>
                          </a:rPr>
                          <m:t>𝑓</m:t>
                        </m:r>
                      </m:e>
                      <m:sup>
                        <m:r>
                          <a:rPr lang="de-DE" sz="2400" b="0" i="1" dirty="0" smtClean="0">
                            <a:latin typeface="Cambria Math"/>
                          </a:rPr>
                          <m:t>′</m:t>
                        </m:r>
                      </m:sup>
                    </m:sSup>
                    <m:d>
                      <m:dPr>
                        <m:ctrlPr>
                          <a:rPr lang="de-DE" sz="2400" b="0" i="1" dirty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de-DE" sz="2400" i="1" dirty="0">
                            <a:latin typeface="Cambria Math"/>
                          </a:rPr>
                          <m:t>𝑥</m:t>
                        </m:r>
                      </m:e>
                    </m:d>
                    <m:r>
                      <a:rPr lang="de-DE" sz="2400" i="1" dirty="0">
                        <a:latin typeface="Cambria Math"/>
                      </a:rPr>
                      <m:t>=2</m:t>
                    </m:r>
                    <m:d>
                      <m:dPr>
                        <m:ctrlPr>
                          <a:rPr lang="de-DE" sz="2400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ad>
                          <m:radPr>
                            <m:degHide m:val="on"/>
                            <m:ctrlPr>
                              <a:rPr lang="de-DE" sz="2400" i="1" dirty="0"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de-DE" sz="2400" i="1" dirty="0">
                                <a:latin typeface="Cambria Math"/>
                              </a:rPr>
                              <m:t>3</m:t>
                            </m:r>
                            <m:r>
                              <a:rPr lang="de-DE" sz="2400" i="1" dirty="0">
                                <a:latin typeface="Cambria Math"/>
                              </a:rPr>
                              <m:t>𝑥</m:t>
                            </m:r>
                          </m:e>
                        </m:rad>
                        <m:r>
                          <a:rPr lang="de-DE" sz="2400" i="1" dirty="0">
                            <a:latin typeface="Cambria Math"/>
                          </a:rPr>
                          <m:t>+1</m:t>
                        </m:r>
                      </m:e>
                    </m:d>
                    <m:r>
                      <a:rPr lang="de-DE" sz="2400" b="0" i="1" dirty="0" smtClean="0">
                        <a:latin typeface="Cambria Math"/>
                      </a:rPr>
                      <m:t>⋅</m:t>
                    </m:r>
                    <m:rad>
                      <m:radPr>
                        <m:degHide m:val="on"/>
                        <m:ctrlPr>
                          <a:rPr lang="de-DE" sz="2400" i="1" dirty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de-DE" sz="2400" i="1" dirty="0">
                            <a:latin typeface="Cambria Math"/>
                          </a:rPr>
                          <m:t>3</m:t>
                        </m:r>
                      </m:e>
                    </m:rad>
                    <m:r>
                      <a:rPr lang="de-DE" sz="2400" b="0" i="1" dirty="0" smtClean="0">
                        <a:latin typeface="Cambria Math"/>
                      </a:rPr>
                      <m:t>⋅</m:t>
                    </m:r>
                    <m:f>
                      <m:fPr>
                        <m:ctrlPr>
                          <a:rPr lang="de-DE" sz="2400" i="1" dirty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de-DE" sz="2400" i="1" dirty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de-DE" sz="2400" i="1" dirty="0">
                            <a:latin typeface="Cambria Math"/>
                          </a:rPr>
                          <m:t>2</m:t>
                        </m:r>
                      </m:den>
                    </m:f>
                    <m:sSup>
                      <m:sSupPr>
                        <m:ctrlPr>
                          <a:rPr lang="de-DE" sz="2400" i="1" dirty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de-DE" sz="2400" i="1" dirty="0"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de-DE" sz="2400" i="1" dirty="0">
                            <a:latin typeface="Cambria Math"/>
                          </a:rPr>
                          <m:t>−</m:t>
                        </m:r>
                        <m:f>
                          <m:fPr>
                            <m:ctrlPr>
                              <a:rPr lang="de-DE" sz="2400" b="0" i="1" dirty="0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de-DE" sz="2400" i="1" dirty="0">
                                <a:latin typeface="Cambria Math"/>
                              </a:rPr>
                              <m:t>1</m:t>
                            </m:r>
                          </m:num>
                          <m:den>
                            <m:r>
                              <a:rPr lang="de-DE" sz="2400" b="0" i="1" dirty="0" smtClean="0">
                                <a:latin typeface="Cambria Math"/>
                              </a:rPr>
                              <m:t>2</m:t>
                            </m:r>
                          </m:den>
                        </m:f>
                      </m:sup>
                    </m:sSup>
                    <m:r>
                      <a:rPr lang="de-DE" sz="2400" b="0" i="1" dirty="0" smtClean="0">
                        <a:latin typeface="Cambria Math"/>
                      </a:rPr>
                      <m:t>=</m:t>
                    </m:r>
                    <m:d>
                      <m:dPr>
                        <m:ctrlPr>
                          <a:rPr lang="de-DE" sz="2400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ad>
                          <m:radPr>
                            <m:degHide m:val="on"/>
                            <m:ctrlPr>
                              <a:rPr lang="de-DE" sz="2400" i="1" dirty="0"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de-DE" sz="2400" i="1" dirty="0">
                                <a:latin typeface="Cambria Math"/>
                              </a:rPr>
                              <m:t>3</m:t>
                            </m:r>
                            <m:r>
                              <a:rPr lang="de-DE" sz="2400" i="1" dirty="0">
                                <a:latin typeface="Cambria Math"/>
                              </a:rPr>
                              <m:t>𝑥</m:t>
                            </m:r>
                          </m:e>
                        </m:rad>
                        <m:r>
                          <a:rPr lang="de-DE" sz="2400" i="1" dirty="0">
                            <a:latin typeface="Cambria Math"/>
                          </a:rPr>
                          <m:t>+1</m:t>
                        </m:r>
                      </m:e>
                    </m:d>
                    <m:r>
                      <a:rPr lang="de-DE" sz="2400" i="1" dirty="0">
                        <a:latin typeface="Cambria Math"/>
                      </a:rPr>
                      <m:t>⋅</m:t>
                    </m:r>
                    <m:f>
                      <m:fPr>
                        <m:ctrlPr>
                          <a:rPr lang="de-DE" sz="2400" i="1" dirty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ad>
                          <m:radPr>
                            <m:degHide m:val="on"/>
                            <m:ctrlPr>
                              <a:rPr lang="de-DE" sz="2400" i="1" dirty="0"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de-DE" sz="2400" i="1" dirty="0">
                                <a:latin typeface="Cambria Math"/>
                              </a:rPr>
                              <m:t>3</m:t>
                            </m:r>
                          </m:e>
                        </m:rad>
                      </m:num>
                      <m:den>
                        <m:rad>
                          <m:radPr>
                            <m:degHide m:val="on"/>
                            <m:ctrlPr>
                              <a:rPr lang="de-DE" sz="2400" i="1" dirty="0"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de-DE" sz="2400" b="0" i="1" dirty="0" smtClean="0">
                                <a:latin typeface="Cambria Math"/>
                              </a:rPr>
                              <m:t>𝑥</m:t>
                            </m:r>
                          </m:e>
                        </m:rad>
                      </m:den>
                    </m:f>
                  </m:oMath>
                </a14:m>
                <a:endParaRPr lang="de-DE" sz="2400" dirty="0" smtClean="0"/>
              </a:p>
              <a:p>
                <a:pPr marL="0" indent="0">
                  <a:buSzPct val="100000"/>
                  <a:buNone/>
                </a:pPr>
                <a:r>
                  <a:rPr lang="de-DE" sz="2400" dirty="0" smtClean="0"/>
                  <a:t>5) </a:t>
                </a:r>
                <a14:m>
                  <m:oMath xmlns:m="http://schemas.openxmlformats.org/officeDocument/2006/math">
                    <m:r>
                      <a:rPr lang="de-DE" sz="2400" i="1" dirty="0">
                        <a:latin typeface="Cambria Math"/>
                      </a:rPr>
                      <m:t>𝑓</m:t>
                    </m:r>
                    <m:d>
                      <m:dPr>
                        <m:ctrlPr>
                          <a:rPr lang="de-DE" sz="2400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de-DE" sz="2400" i="1" dirty="0">
                            <a:latin typeface="Cambria Math"/>
                          </a:rPr>
                          <m:t>𝑥</m:t>
                        </m:r>
                      </m:e>
                    </m:d>
                    <m:r>
                      <a:rPr lang="de-DE" sz="2400" i="1" dirty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de-DE" sz="2400" i="1" dirty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de-DE" sz="2400" i="1" dirty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ad>
                          <m:radPr>
                            <m:degHide m:val="on"/>
                            <m:ctrlPr>
                              <a:rPr lang="de-DE" sz="2400" i="1" dirty="0"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de-DE" sz="2400" i="1" dirty="0">
                                <a:latin typeface="Cambria Math" panose="02040503050406030204" pitchFamily="18" charset="0"/>
                              </a:rPr>
                              <m:t>4</m:t>
                            </m:r>
                            <m:r>
                              <a:rPr lang="de-DE" sz="2400" i="1" dirty="0">
                                <a:latin typeface="Cambria Math" panose="02040503050406030204" pitchFamily="18" charset="0"/>
                              </a:rPr>
                              <m:t>𝑥</m:t>
                            </m:r>
                            <m:r>
                              <a:rPr lang="de-DE" sz="2400" i="1" dirty="0">
                                <a:latin typeface="Cambria Math" panose="02040503050406030204" pitchFamily="18" charset="0"/>
                              </a:rPr>
                              <m:t>+2</m:t>
                            </m:r>
                          </m:e>
                        </m:rad>
                      </m:den>
                    </m:f>
                    <m:r>
                      <a:rPr lang="de-DE" sz="2400" b="0" i="1" dirty="0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de-DE" sz="2400" b="0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de-DE" sz="2400" b="0" i="1" dirty="0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de-DE" sz="2400" b="0" i="1" dirty="0" smtClean="0">
                                <a:latin typeface="Cambria Math" panose="02040503050406030204" pitchFamily="18" charset="0"/>
                              </a:rPr>
                              <m:t>4</m:t>
                            </m:r>
                            <m:r>
                              <a:rPr lang="de-DE" sz="2400" b="0" i="1" dirty="0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  <m:r>
                              <a:rPr lang="de-DE" sz="2400" b="0" i="1" dirty="0" smtClean="0">
                                <a:latin typeface="Cambria Math" panose="02040503050406030204" pitchFamily="18" charset="0"/>
                              </a:rPr>
                              <m:t>+2</m:t>
                            </m:r>
                          </m:e>
                        </m:d>
                      </m:e>
                      <m:sup>
                        <m:r>
                          <a:rPr lang="de-DE" sz="2400" b="0" i="1" dirty="0" smtClean="0">
                            <a:latin typeface="Cambria Math" panose="02040503050406030204" pitchFamily="18" charset="0"/>
                          </a:rPr>
                          <m:t>−</m:t>
                        </m:r>
                        <m:f>
                          <m:fPr>
                            <m:ctrlPr>
                              <a:rPr lang="de-DE" sz="2400" b="0" i="1" dirty="0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de-DE" sz="2400" b="0" i="1" dirty="0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de-DE" sz="2400" b="0" i="1" dirty="0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den>
                        </m:f>
                      </m:sup>
                    </m:sSup>
                  </m:oMath>
                </a14:m>
                <a:endParaRPr lang="de-DE" sz="2400" dirty="0" smtClean="0"/>
              </a:p>
              <a:p>
                <a:pPr marL="0" indent="0">
                  <a:buSzPct val="100000"/>
                  <a:buNone/>
                </a:pPr>
                <a:r>
                  <a:rPr lang="de-DE" sz="2400" dirty="0" smtClean="0"/>
                  <a:t>  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de-DE" sz="2400" i="1" dirty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de-DE" sz="2400" i="1" dirty="0">
                            <a:latin typeface="Cambria Math"/>
                          </a:rPr>
                          <m:t>𝑓</m:t>
                        </m:r>
                      </m:e>
                      <m:sup>
                        <m:r>
                          <a:rPr lang="de-DE" sz="2400" i="1" dirty="0">
                            <a:latin typeface="Cambria Math"/>
                          </a:rPr>
                          <m:t>′</m:t>
                        </m:r>
                      </m:sup>
                    </m:sSup>
                    <m:d>
                      <m:dPr>
                        <m:ctrlPr>
                          <a:rPr lang="de-DE" sz="2400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de-DE" sz="2400" i="1" dirty="0">
                            <a:latin typeface="Cambria Math"/>
                          </a:rPr>
                          <m:t>𝑥</m:t>
                        </m:r>
                      </m:e>
                    </m:d>
                    <m:r>
                      <a:rPr lang="de-DE" sz="2400" i="1" dirty="0">
                        <a:latin typeface="Cambria Math"/>
                      </a:rPr>
                      <m:t>=</m:t>
                    </m:r>
                    <m:r>
                      <a:rPr lang="de-DE" sz="2400" b="0" i="1" dirty="0" smtClean="0">
                        <a:latin typeface="Cambria Math" panose="02040503050406030204" pitchFamily="18" charset="0"/>
                      </a:rPr>
                      <m:t>−</m:t>
                    </m:r>
                    <m:f>
                      <m:fPr>
                        <m:ctrlPr>
                          <a:rPr lang="de-DE" sz="2400" b="0" i="1" dirty="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de-DE" sz="2400" b="0" i="1" dirty="0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de-DE" sz="2400" b="0" i="1" dirty="0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sSup>
                      <m:sSupPr>
                        <m:ctrlPr>
                          <a:rPr lang="de-DE" sz="2400" b="0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de-DE" sz="2400" i="1" dirty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de-DE" sz="2400" b="0" i="1" dirty="0" smtClean="0">
                                <a:latin typeface="Cambria Math" panose="02040503050406030204" pitchFamily="18" charset="0"/>
                              </a:rPr>
                              <m:t>4</m:t>
                            </m:r>
                            <m:r>
                              <a:rPr lang="de-DE" sz="2400" b="0" i="1" dirty="0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  <m:r>
                              <a:rPr lang="de-DE" sz="2400" b="0" i="1" dirty="0" smtClean="0">
                                <a:latin typeface="Cambria Math" panose="02040503050406030204" pitchFamily="18" charset="0"/>
                              </a:rPr>
                              <m:t>+2</m:t>
                            </m:r>
                          </m:e>
                        </m:d>
                      </m:e>
                      <m:sup>
                        <m:r>
                          <a:rPr lang="de-DE" sz="2400" b="0" i="1" dirty="0" smtClean="0">
                            <a:latin typeface="Cambria Math" panose="02040503050406030204" pitchFamily="18" charset="0"/>
                          </a:rPr>
                          <m:t>−</m:t>
                        </m:r>
                        <m:f>
                          <m:fPr>
                            <m:ctrlPr>
                              <a:rPr lang="de-DE" sz="2400" b="0" i="1" dirty="0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de-DE" sz="2400" b="0" i="1" dirty="0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num>
                          <m:den>
                            <m:r>
                              <a:rPr lang="de-DE" sz="2400" b="0" i="1" dirty="0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den>
                        </m:f>
                      </m:sup>
                    </m:sSup>
                    <m:r>
                      <a:rPr lang="de-DE" sz="2400" b="0" i="1" dirty="0" smtClean="0">
                        <a:latin typeface="Cambria Math" panose="02040503050406030204" pitchFamily="18" charset="0"/>
                      </a:rPr>
                      <m:t>⋅4</m:t>
                    </m:r>
                    <m:r>
                      <a:rPr lang="de-DE" sz="2400" i="1" dirty="0">
                        <a:latin typeface="Cambria Math"/>
                      </a:rPr>
                      <m:t>=</m:t>
                    </m:r>
                    <m:r>
                      <a:rPr lang="de-DE" sz="2400" b="0" i="1" dirty="0" smtClean="0">
                        <a:latin typeface="Cambria Math" panose="02040503050406030204" pitchFamily="18" charset="0"/>
                      </a:rPr>
                      <m:t>−</m:t>
                    </m:r>
                    <m:f>
                      <m:fPr>
                        <m:ctrlPr>
                          <a:rPr lang="de-DE" sz="2400" b="0" i="1" dirty="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de-DE" sz="2400" b="0" i="1" dirty="0" smtClean="0">
                            <a:latin typeface="Cambria Math" panose="02040503050406030204" pitchFamily="18" charset="0"/>
                          </a:rPr>
                          <m:t>2</m:t>
                        </m:r>
                      </m:num>
                      <m:den>
                        <m:sSup>
                          <m:sSupPr>
                            <m:ctrlPr>
                              <a:rPr lang="de-DE" sz="2400" b="0" i="1" dirty="0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de-DE" sz="2400" b="0" i="1" dirty="0" smtClean="0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de-DE" sz="2400" b="0" i="1" dirty="0" smtClean="0">
                                    <a:latin typeface="Cambria Math" panose="02040503050406030204" pitchFamily="18" charset="0"/>
                                  </a:rPr>
                                  <m:t>4</m:t>
                                </m:r>
                                <m:r>
                                  <a:rPr lang="de-DE" sz="2400" b="0" i="1" dirty="0" smtClean="0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  <m:r>
                                  <a:rPr lang="de-DE" sz="2400" b="0" i="1" dirty="0" smtClean="0">
                                    <a:latin typeface="Cambria Math" panose="02040503050406030204" pitchFamily="18" charset="0"/>
                                  </a:rPr>
                                  <m:t>+2</m:t>
                                </m:r>
                              </m:e>
                            </m:d>
                          </m:e>
                          <m:sup>
                            <m:f>
                              <m:fPr>
                                <m:ctrlPr>
                                  <a:rPr lang="de-DE" sz="2400" b="0" i="1" dirty="0" smtClean="0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de-DE" sz="2400" b="0" i="1" dirty="0" smtClean="0">
                                    <a:latin typeface="Cambria Math" panose="02040503050406030204" pitchFamily="18" charset="0"/>
                                  </a:rPr>
                                  <m:t>3</m:t>
                                </m:r>
                              </m:num>
                              <m:den>
                                <m:r>
                                  <a:rPr lang="de-DE" sz="2400" b="0" i="1" dirty="0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den>
                            </m:f>
                          </m:sup>
                        </m:sSup>
                      </m:den>
                    </m:f>
                    <m:r>
                      <a:rPr lang="de-DE" sz="2400" i="1" dirty="0">
                        <a:latin typeface="Cambria Math"/>
                      </a:rPr>
                      <m:t>=</m:t>
                    </m:r>
                    <m:r>
                      <a:rPr lang="de-DE" sz="2400" i="1" dirty="0">
                        <a:latin typeface="Cambria Math" panose="02040503050406030204" pitchFamily="18" charset="0"/>
                      </a:rPr>
                      <m:t>−</m:t>
                    </m:r>
                    <m:f>
                      <m:fPr>
                        <m:ctrlPr>
                          <a:rPr lang="de-DE" sz="2400" i="1" dirty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de-DE" sz="2400" i="1" dirty="0">
                            <a:latin typeface="Cambria Math" panose="02040503050406030204" pitchFamily="18" charset="0"/>
                          </a:rPr>
                          <m:t>2</m:t>
                        </m:r>
                      </m:num>
                      <m:den>
                        <m:sSup>
                          <m:sSupPr>
                            <m:ctrlPr>
                              <a:rPr lang="de-DE" sz="2400" b="0" i="1" dirty="0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de-DE" sz="2400" b="0" i="1" dirty="0" smtClean="0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ad>
                                  <m:radPr>
                                    <m:degHide m:val="on"/>
                                    <m:ctrlPr>
                                      <a:rPr lang="de-DE" sz="2400" b="0" i="1" dirty="0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radPr>
                                  <m:deg/>
                                  <m:e>
                                    <m:r>
                                      <a:rPr lang="de-DE" sz="2400" b="0" i="1" dirty="0" smtClean="0">
                                        <a:latin typeface="Cambria Math" panose="02040503050406030204" pitchFamily="18" charset="0"/>
                                      </a:rPr>
                                      <m:t>4</m:t>
                                    </m:r>
                                    <m:r>
                                      <a:rPr lang="de-DE" sz="2400" b="0" i="1" dirty="0" smtClean="0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  <m:r>
                                      <a:rPr lang="de-DE" sz="2400" b="0" i="1" dirty="0" smtClean="0">
                                        <a:latin typeface="Cambria Math" panose="02040503050406030204" pitchFamily="18" charset="0"/>
                                      </a:rPr>
                                      <m:t>+2</m:t>
                                    </m:r>
                                  </m:e>
                                </m:rad>
                              </m:e>
                            </m:d>
                          </m:e>
                          <m:sup>
                            <m:r>
                              <a:rPr lang="de-DE" sz="2400" b="0" i="1" dirty="0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sup>
                        </m:sSup>
                      </m:den>
                    </m:f>
                  </m:oMath>
                </a14:m>
                <a:r>
                  <a:rPr lang="de-DE" sz="2400" dirty="0" smtClean="0"/>
                  <a:t> </a:t>
                </a:r>
                <a:endParaRPr lang="de-DE" sz="2400" dirty="0"/>
              </a:p>
            </p:txBody>
          </p:sp>
        </mc:Choice>
        <mc:Fallback xmlns="">
          <p:sp>
            <p:nvSpPr>
              <p:cNvPr id="3" name="Inhaltsplatzhalt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blipFill>
                <a:blip r:embed="rId2"/>
                <a:stretch>
                  <a:fillRect l="-1197" t="-1085"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0437521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Aufgaben – Pflichtteile</a:t>
            </a:r>
            <a:endParaRPr lang="de-DE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Inhaltsplatzhalter 2"/>
              <p:cNvSpPr>
                <a:spLocks noGrp="1"/>
              </p:cNvSpPr>
              <p:nvPr>
                <p:ph sz="quarter" idx="1"/>
              </p:nvPr>
            </p:nvSpPr>
            <p:spPr/>
            <p:txBody>
              <a:bodyPr>
                <a:noAutofit/>
              </a:bodyPr>
              <a:lstStyle/>
              <a:p>
                <a:pPr marL="0" indent="0" hangingPunct="0">
                  <a:buNone/>
                  <a:defRPr sz="2000"/>
                </a:pPr>
                <a:r>
                  <a:rPr lang="de-DE" sz="2200" b="1" dirty="0" smtClean="0">
                    <a:solidFill>
                      <a:srgbClr val="0000FF"/>
                    </a:solidFill>
                    <a:ea typeface="F50" pitchFamily="34"/>
                    <a:cs typeface="F50" pitchFamily="34"/>
                  </a:rPr>
                  <a:t>Aufgabe </a:t>
                </a:r>
                <a:r>
                  <a:rPr lang="de-DE" sz="2200" b="1" dirty="0">
                    <a:solidFill>
                      <a:srgbClr val="0000FF"/>
                    </a:solidFill>
                    <a:ea typeface="F50" pitchFamily="34"/>
                    <a:cs typeface="F50" pitchFamily="34"/>
                  </a:rPr>
                  <a:t>1 (Pflichtteil 2006</a:t>
                </a:r>
                <a:r>
                  <a:rPr lang="de-DE" sz="2200" b="1" dirty="0" smtClean="0">
                    <a:solidFill>
                      <a:srgbClr val="0000FF"/>
                    </a:solidFill>
                    <a:ea typeface="F50" pitchFamily="34"/>
                    <a:cs typeface="F50" pitchFamily="34"/>
                  </a:rPr>
                  <a:t>):</a:t>
                </a:r>
                <a:endParaRPr lang="de-DE" sz="2200" dirty="0">
                  <a:ea typeface="F50" pitchFamily="34"/>
                  <a:cs typeface="F50" pitchFamily="34"/>
                </a:endParaRPr>
              </a:p>
              <a:p>
                <a:pPr marL="0" indent="0" hangingPunct="0">
                  <a:buNone/>
                  <a:defRPr sz="2000"/>
                </a:pPr>
                <a:r>
                  <a:rPr lang="de-DE" sz="2200" dirty="0" smtClean="0">
                    <a:ea typeface="F17" pitchFamily="34"/>
                    <a:cs typeface="F17" pitchFamily="34"/>
                  </a:rPr>
                  <a:t>Bestimmen </a:t>
                </a:r>
                <a:r>
                  <a:rPr lang="de-DE" sz="2200" dirty="0">
                    <a:ea typeface="F17" pitchFamily="34"/>
                    <a:cs typeface="F17" pitchFamily="34"/>
                  </a:rPr>
                  <a:t>Sie die Ableitung der Funktion </a:t>
                </a:r>
                <a14:m>
                  <m:oMath xmlns:m="http://schemas.openxmlformats.org/officeDocument/2006/math">
                    <m:r>
                      <a:rPr lang="de-DE" sz="2200" i="1" dirty="0" smtClean="0">
                        <a:latin typeface="Cambria Math"/>
                        <a:ea typeface="CMMI12" pitchFamily="2"/>
                        <a:cs typeface="CMMI12" pitchFamily="2"/>
                      </a:rPr>
                      <m:t>𝑓</m:t>
                    </m:r>
                  </m:oMath>
                </a14:m>
                <a:r>
                  <a:rPr lang="de-DE" sz="2200" dirty="0">
                    <a:ea typeface="CMMI12" pitchFamily="2"/>
                    <a:cs typeface="CMMI12" pitchFamily="2"/>
                  </a:rPr>
                  <a:t> </a:t>
                </a:r>
                <a:r>
                  <a:rPr lang="de-DE" sz="2200" dirty="0">
                    <a:ea typeface="F17" pitchFamily="34"/>
                    <a:cs typeface="F17" pitchFamily="34"/>
                  </a:rPr>
                  <a:t>mit </a:t>
                </a:r>
                <a14:m>
                  <m:oMath xmlns:m="http://schemas.openxmlformats.org/officeDocument/2006/math">
                    <m:r>
                      <a:rPr lang="de-DE" sz="2200" i="1">
                        <a:latin typeface="Cambria Math"/>
                      </a:rPr>
                      <m:t>𝑓</m:t>
                    </m:r>
                    <m:d>
                      <m:dPr>
                        <m:ctrlPr>
                          <a:rPr lang="de-DE" sz="22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de-DE" sz="2200" i="1">
                            <a:latin typeface="Cambria Math"/>
                          </a:rPr>
                          <m:t>𝑥</m:t>
                        </m:r>
                      </m:e>
                    </m:d>
                    <m:r>
                      <a:rPr lang="de-DE" sz="220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de-DE" sz="22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de-DE" sz="2200" i="1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de-DE" sz="2200" i="1">
                            <a:latin typeface="Cambria Math"/>
                          </a:rPr>
                          <m:t>8</m:t>
                        </m:r>
                      </m:den>
                    </m:f>
                    <m:func>
                      <m:funcPr>
                        <m:ctrlPr>
                          <a:rPr lang="de-DE" sz="2200" i="1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de-DE" sz="2200">
                            <a:latin typeface="Cambria Math"/>
                          </a:rPr>
                          <m:t>sin</m:t>
                        </m:r>
                      </m:fName>
                      <m:e>
                        <m:d>
                          <m:dPr>
                            <m:ctrlPr>
                              <a:rPr lang="de-DE" sz="22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de-DE" sz="2200" i="1">
                                <a:latin typeface="Cambria Math"/>
                              </a:rPr>
                              <m:t>4</m:t>
                            </m:r>
                            <m:sSup>
                              <m:sSupPr>
                                <m:ctrlPr>
                                  <a:rPr lang="de-DE" sz="2200" i="1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de-DE" sz="2200" i="1">
                                    <a:latin typeface="Cambria Math"/>
                                  </a:rPr>
                                  <m:t>𝑥</m:t>
                                </m:r>
                              </m:e>
                              <m:sup>
                                <m:r>
                                  <a:rPr lang="de-DE" sz="2200" i="1">
                                    <a:latin typeface="Cambria Math"/>
                                  </a:rPr>
                                  <m:t>2</m:t>
                                </m:r>
                              </m:sup>
                            </m:sSup>
                          </m:e>
                        </m:d>
                      </m:e>
                    </m:func>
                  </m:oMath>
                </a14:m>
                <a:r>
                  <a:rPr lang="de-DE" sz="2200" dirty="0" smtClean="0">
                    <a:ea typeface="F17" pitchFamily="34"/>
                    <a:cs typeface="F17" pitchFamily="34"/>
                  </a:rPr>
                  <a:t>.</a:t>
                </a:r>
              </a:p>
              <a:p>
                <a:pPr marL="0" indent="0" hangingPunct="0">
                  <a:buNone/>
                  <a:defRPr sz="2000"/>
                </a:pPr>
                <a:r>
                  <a:rPr lang="de-DE" sz="2200" dirty="0" smtClean="0">
                    <a:ea typeface="F50" pitchFamily="34"/>
                    <a:cs typeface="F50" pitchFamily="34"/>
                  </a:rPr>
                  <a:t>							              (</a:t>
                </a:r>
                <a:r>
                  <a:rPr lang="de-DE" sz="2200" dirty="0">
                    <a:ea typeface="F50" pitchFamily="34"/>
                    <a:cs typeface="F50" pitchFamily="34"/>
                  </a:rPr>
                  <a:t>2 VP)</a:t>
                </a:r>
                <a:endParaRPr lang="de-DE" sz="2200" dirty="0">
                  <a:ea typeface="F17" pitchFamily="34"/>
                  <a:cs typeface="F17" pitchFamily="34"/>
                </a:endParaRPr>
              </a:p>
              <a:p>
                <a:pPr marL="0" indent="0" hangingPunct="0">
                  <a:buNone/>
                  <a:defRPr sz="2000"/>
                </a:pPr>
                <a:endParaRPr lang="de-DE" sz="800" dirty="0" smtClean="0">
                  <a:ea typeface="F50" pitchFamily="34"/>
                  <a:cs typeface="F50" pitchFamily="34"/>
                </a:endParaRPr>
              </a:p>
              <a:p>
                <a:pPr marL="0" indent="0" hangingPunct="0">
                  <a:buNone/>
                  <a:defRPr sz="2000"/>
                </a:pPr>
                <a:r>
                  <a:rPr lang="de-DE" sz="2200" b="1" dirty="0">
                    <a:solidFill>
                      <a:srgbClr val="0000FF"/>
                    </a:solidFill>
                    <a:ea typeface="F50" pitchFamily="34"/>
                    <a:cs typeface="F50" pitchFamily="34"/>
                  </a:rPr>
                  <a:t>Aufgabe 1 (Pflichtteil 2007</a:t>
                </a:r>
                <a:r>
                  <a:rPr lang="de-DE" sz="2200" b="1" dirty="0" smtClean="0">
                    <a:solidFill>
                      <a:srgbClr val="0000FF"/>
                    </a:solidFill>
                    <a:ea typeface="F50" pitchFamily="34"/>
                    <a:cs typeface="F50" pitchFamily="34"/>
                  </a:rPr>
                  <a:t>):</a:t>
                </a:r>
              </a:p>
              <a:p>
                <a:pPr marL="0" indent="0" hangingPunct="0">
                  <a:buNone/>
                  <a:defRPr sz="2000"/>
                </a:pPr>
                <a:r>
                  <a:rPr lang="de-DE" sz="2200" dirty="0" smtClean="0">
                    <a:ea typeface="F17" pitchFamily="34"/>
                    <a:cs typeface="F17" pitchFamily="34"/>
                  </a:rPr>
                  <a:t>Bilden </a:t>
                </a:r>
                <a:r>
                  <a:rPr lang="de-DE" sz="2200" dirty="0">
                    <a:ea typeface="F17" pitchFamily="34"/>
                    <a:cs typeface="F17" pitchFamily="34"/>
                  </a:rPr>
                  <a:t>Sie die erste Ableitung der Funktion </a:t>
                </a:r>
                <a14:m>
                  <m:oMath xmlns:m="http://schemas.openxmlformats.org/officeDocument/2006/math">
                    <m:r>
                      <a:rPr lang="de-DE" sz="2200" i="1" dirty="0">
                        <a:latin typeface="Cambria Math"/>
                        <a:ea typeface="CMMI12" pitchFamily="2"/>
                        <a:cs typeface="CMMI12" pitchFamily="2"/>
                      </a:rPr>
                      <m:t>𝑓</m:t>
                    </m:r>
                  </m:oMath>
                </a14:m>
                <a:r>
                  <a:rPr lang="de-DE" sz="2200" dirty="0">
                    <a:ea typeface="CMMI12" pitchFamily="2"/>
                    <a:cs typeface="CMMI12" pitchFamily="2"/>
                  </a:rPr>
                  <a:t> </a:t>
                </a:r>
                <a:r>
                  <a:rPr lang="de-DE" sz="2200" dirty="0">
                    <a:ea typeface="F17" pitchFamily="34"/>
                    <a:cs typeface="F17" pitchFamily="34"/>
                  </a:rPr>
                  <a:t>mit </a:t>
                </a:r>
                <a14:m>
                  <m:oMath xmlns:m="http://schemas.openxmlformats.org/officeDocument/2006/math">
                    <m:r>
                      <a:rPr lang="de-DE" sz="2000" i="1">
                        <a:latin typeface="Cambria Math"/>
                      </a:rPr>
                      <m:t>𝑓</m:t>
                    </m:r>
                    <m:d>
                      <m:dPr>
                        <m:ctrlPr>
                          <a:rPr lang="de-DE" sz="20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de-DE" sz="2000" i="1">
                            <a:latin typeface="Cambria Math"/>
                          </a:rPr>
                          <m:t>𝑥</m:t>
                        </m:r>
                      </m:e>
                    </m:d>
                    <m:r>
                      <a:rPr lang="de-DE" sz="2000">
                        <a:latin typeface="Cambria Math"/>
                      </a:rPr>
                      <m:t>=</m:t>
                    </m:r>
                    <m:sSup>
                      <m:sSupPr>
                        <m:ctrlPr>
                          <a:rPr lang="de-DE" sz="20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de-DE" sz="20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de-DE" sz="2000">
                                <a:latin typeface="Cambria Math"/>
                              </a:rPr>
                              <m:t>1+</m:t>
                            </m:r>
                            <m:r>
                              <m:rPr>
                                <m:sty m:val="p"/>
                              </m:rPr>
                              <a:rPr lang="de-DE" sz="2000">
                                <a:latin typeface="Cambria Math"/>
                              </a:rPr>
                              <m:t>sin</m:t>
                            </m:r>
                            <m:d>
                              <m:dPr>
                                <m:ctrlPr>
                                  <a:rPr lang="de-DE" sz="2000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de-DE" sz="2000" i="1">
                                    <a:latin typeface="Cambria Math"/>
                                  </a:rPr>
                                  <m:t>𝑥</m:t>
                                </m:r>
                              </m:e>
                            </m:d>
                          </m:e>
                        </m:d>
                      </m:e>
                      <m:sup>
                        <m:r>
                          <a:rPr lang="de-DE" sz="2000"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r>
                  <a:rPr lang="de-DE" sz="2200" dirty="0" smtClean="0">
                    <a:ea typeface="F17" pitchFamily="34"/>
                    <a:cs typeface="F17" pitchFamily="34"/>
                  </a:rPr>
                  <a:t>.</a:t>
                </a:r>
                <a:endParaRPr lang="de-DE" sz="800" dirty="0">
                  <a:ea typeface="F17" pitchFamily="34"/>
                  <a:cs typeface="F17" pitchFamily="34"/>
                </a:endParaRPr>
              </a:p>
              <a:p>
                <a:pPr marL="0" indent="0" hangingPunct="0">
                  <a:buNone/>
                  <a:defRPr sz="2000"/>
                </a:pPr>
                <a:r>
                  <a:rPr lang="de-DE" sz="2200" dirty="0" smtClean="0">
                    <a:ea typeface="F50" pitchFamily="34"/>
                    <a:cs typeface="F50" pitchFamily="34"/>
                  </a:rPr>
                  <a:t>							              (</a:t>
                </a:r>
                <a:r>
                  <a:rPr lang="de-DE" sz="2200" dirty="0">
                    <a:ea typeface="F50" pitchFamily="34"/>
                    <a:cs typeface="F50" pitchFamily="34"/>
                  </a:rPr>
                  <a:t>2 VP)</a:t>
                </a:r>
                <a:endParaRPr lang="de-DE" sz="2200" dirty="0">
                  <a:ea typeface="F17" pitchFamily="34"/>
                  <a:cs typeface="F17" pitchFamily="34"/>
                </a:endParaRPr>
              </a:p>
            </p:txBody>
          </p:sp>
        </mc:Choice>
        <mc:Fallback xmlns="">
          <p:sp>
            <p:nvSpPr>
              <p:cNvPr id="3" name="Inhaltsplatzhalt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blipFill>
                <a:blip r:embed="rId3"/>
                <a:stretch>
                  <a:fillRect l="-972" t="-950" r="-898"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941197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Galathea">
  <a:themeElements>
    <a:clrScheme name="Benutzerdefiniert 1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0000FF"/>
      </a:hlink>
      <a:folHlink>
        <a:srgbClr val="7030A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athea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263</Words>
  <Application>Microsoft Office PowerPoint</Application>
  <PresentationFormat>Bildschirmpräsentation (4:3)</PresentationFormat>
  <Paragraphs>108</Paragraphs>
  <Slides>12</Slides>
  <Notes>4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15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12</vt:i4>
      </vt:variant>
    </vt:vector>
  </HeadingPairs>
  <TitlesOfParts>
    <vt:vector size="28" baseType="lpstr">
      <vt:lpstr>MS Gothic</vt:lpstr>
      <vt:lpstr>Albany</vt:lpstr>
      <vt:lpstr>Andale Sans UI</vt:lpstr>
      <vt:lpstr>Arial</vt:lpstr>
      <vt:lpstr>Calibri</vt:lpstr>
      <vt:lpstr>Cambria Math</vt:lpstr>
      <vt:lpstr>CMMI12</vt:lpstr>
      <vt:lpstr>F17</vt:lpstr>
      <vt:lpstr>F50</vt:lpstr>
      <vt:lpstr>OpenSymbol</vt:lpstr>
      <vt:lpstr>StarSymbol</vt:lpstr>
      <vt:lpstr>Tahoma</vt:lpstr>
      <vt:lpstr>Verdana</vt:lpstr>
      <vt:lpstr>Wingdings</vt:lpstr>
      <vt:lpstr>Wingdings 2</vt:lpstr>
      <vt:lpstr>Galathea</vt:lpstr>
      <vt:lpstr>Aufgabe 1 - Pflichtteil</vt:lpstr>
      <vt:lpstr>Ableitung elementarer Funktionen</vt:lpstr>
      <vt:lpstr>Rechenregeln</vt:lpstr>
      <vt:lpstr>Erläuterung der Kettenregel</vt:lpstr>
      <vt:lpstr>TIPP 1</vt:lpstr>
      <vt:lpstr>TIPP 2</vt:lpstr>
      <vt:lpstr>Übungen zum Ableiten</vt:lpstr>
      <vt:lpstr>Übungen zum Ableiten</vt:lpstr>
      <vt:lpstr>Aufgaben – Pflichtteile</vt:lpstr>
      <vt:lpstr>Aufgaben – Pflichtteile</vt:lpstr>
      <vt:lpstr>Lösungen</vt:lpstr>
      <vt:lpstr>Lösungen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Klaus Messner</dc:creator>
  <cp:lastModifiedBy>Klaus Messner</cp:lastModifiedBy>
  <cp:revision>267</cp:revision>
  <dcterms:created xsi:type="dcterms:W3CDTF">2013-03-17T05:38:34Z</dcterms:created>
  <dcterms:modified xsi:type="dcterms:W3CDTF">2018-01-25T18:08:29Z</dcterms:modified>
</cp:coreProperties>
</file>